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57" r:id="rId3"/>
    <p:sldId id="259" r:id="rId4"/>
    <p:sldId id="261" r:id="rId5"/>
    <p:sldId id="260" r:id="rId6"/>
    <p:sldId id="294" r:id="rId7"/>
    <p:sldId id="315" r:id="rId8"/>
    <p:sldId id="335" r:id="rId9"/>
    <p:sldId id="334" r:id="rId10"/>
    <p:sldId id="264" r:id="rId11"/>
    <p:sldId id="314" r:id="rId12"/>
    <p:sldId id="295" r:id="rId13"/>
    <p:sldId id="266" r:id="rId14"/>
    <p:sldId id="291" r:id="rId15"/>
    <p:sldId id="292" r:id="rId16"/>
    <p:sldId id="306" r:id="rId17"/>
    <p:sldId id="293" r:id="rId18"/>
    <p:sldId id="267" r:id="rId19"/>
    <p:sldId id="270" r:id="rId20"/>
    <p:sldId id="319" r:id="rId21"/>
    <p:sldId id="271" r:id="rId22"/>
    <p:sldId id="262" r:id="rId23"/>
    <p:sldId id="320" r:id="rId24"/>
    <p:sldId id="318" r:id="rId25"/>
    <p:sldId id="307" r:id="rId26"/>
    <p:sldId id="296" r:id="rId27"/>
    <p:sldId id="333" r:id="rId28"/>
    <p:sldId id="298" r:id="rId29"/>
  </p:sldIdLst>
  <p:sldSz cx="9144000" cy="6858000" type="screen4x3"/>
  <p:notesSz cx="9144000" cy="6858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i, Andrew (Contractor)" initials="LA(" lastIdx="5" clrIdx="0">
    <p:extLst>
      <p:ext uri="{19B8F6BF-5375-455C-9EA6-DF929625EA0E}">
        <p15:presenceInfo xmlns:p15="http://schemas.microsoft.com/office/powerpoint/2012/main" userId="S-1-5-21-2052111302-448539723-1801674531-57235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E8"/>
    <a:srgbClr val="0070C0"/>
    <a:srgbClr val="00B9F2"/>
    <a:srgbClr val="0050B9"/>
    <a:srgbClr val="FF0066"/>
    <a:srgbClr val="4D4D4C"/>
    <a:srgbClr val="B4B5B4"/>
    <a:srgbClr val="DD1A21"/>
    <a:srgbClr val="C800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36" d="100"/>
          <a:sy n="36" d="100"/>
        </p:scale>
        <p:origin x="72" y="294"/>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6A4D2C8C-5380-457C-8688-EDF0658B5F56}" type="datetimeFigureOut">
              <a:rPr lang="en-US" smtClean="0"/>
              <a:t>2/26/2019</a:t>
            </a:fld>
            <a:endParaRPr lang="en-US"/>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BCC67D04-99B8-4A63-B10D-8C3D515CB330}" type="slidenum">
              <a:rPr lang="en-US" smtClean="0"/>
              <a:t>‹#›</a:t>
            </a:fld>
            <a:endParaRPr lang="en-US"/>
          </a:p>
        </p:txBody>
      </p:sp>
    </p:spTree>
    <p:extLst>
      <p:ext uri="{BB962C8B-B14F-4D97-AF65-F5344CB8AC3E}">
        <p14:creationId xmlns:p14="http://schemas.microsoft.com/office/powerpoint/2010/main" val="767429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04408EC-79C2-1C42-9B42-DD6B80FF4516}" type="datetimeFigureOut">
              <a:rPr lang="en-US" smtClean="0"/>
              <a:t>2/26/2019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B942CCB-3B68-1E4A-803A-CD84B30084B2}" type="slidenum">
              <a:rPr lang="en-US" smtClean="0"/>
              <a:t>‹#›</a:t>
            </a:fld>
            <a:endParaRPr lang="en-US"/>
          </a:p>
        </p:txBody>
      </p:sp>
    </p:spTree>
    <p:extLst>
      <p:ext uri="{BB962C8B-B14F-4D97-AF65-F5344CB8AC3E}">
        <p14:creationId xmlns:p14="http://schemas.microsoft.com/office/powerpoint/2010/main" val="1281772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942CCB-3B68-1E4A-803A-CD84B30084B2}" type="slidenum">
              <a:rPr lang="en-US" smtClean="0"/>
              <a:t>3</a:t>
            </a:fld>
            <a:endParaRPr lang="en-US"/>
          </a:p>
        </p:txBody>
      </p:sp>
    </p:spTree>
    <p:extLst>
      <p:ext uri="{BB962C8B-B14F-4D97-AF65-F5344CB8AC3E}">
        <p14:creationId xmlns:p14="http://schemas.microsoft.com/office/powerpoint/2010/main" val="128751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942CCB-3B68-1E4A-803A-CD84B30084B2}" type="slidenum">
              <a:rPr lang="en-US" smtClean="0"/>
              <a:t>4</a:t>
            </a:fld>
            <a:endParaRPr lang="en-US"/>
          </a:p>
        </p:txBody>
      </p:sp>
    </p:spTree>
    <p:extLst>
      <p:ext uri="{BB962C8B-B14F-4D97-AF65-F5344CB8AC3E}">
        <p14:creationId xmlns:p14="http://schemas.microsoft.com/office/powerpoint/2010/main" val="110424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942CCB-3B68-1E4A-803A-CD84B30084B2}" type="slidenum">
              <a:rPr lang="en-US" smtClean="0"/>
              <a:t>7</a:t>
            </a:fld>
            <a:endParaRPr lang="en-US"/>
          </a:p>
        </p:txBody>
      </p:sp>
    </p:spTree>
    <p:extLst>
      <p:ext uri="{BB962C8B-B14F-4D97-AF65-F5344CB8AC3E}">
        <p14:creationId xmlns:p14="http://schemas.microsoft.com/office/powerpoint/2010/main" val="418731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942CCB-3B68-1E4A-803A-CD84B30084B2}" type="slidenum">
              <a:rPr lang="en-US" smtClean="0"/>
              <a:t>14</a:t>
            </a:fld>
            <a:endParaRPr lang="en-US"/>
          </a:p>
        </p:txBody>
      </p:sp>
    </p:spTree>
    <p:extLst>
      <p:ext uri="{BB962C8B-B14F-4D97-AF65-F5344CB8AC3E}">
        <p14:creationId xmlns:p14="http://schemas.microsoft.com/office/powerpoint/2010/main" val="353574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942CCB-3B68-1E4A-803A-CD84B30084B2}" type="slidenum">
              <a:rPr lang="en-US" smtClean="0"/>
              <a:t>16</a:t>
            </a:fld>
            <a:endParaRPr lang="en-US"/>
          </a:p>
        </p:txBody>
      </p:sp>
    </p:spTree>
    <p:extLst>
      <p:ext uri="{BB962C8B-B14F-4D97-AF65-F5344CB8AC3E}">
        <p14:creationId xmlns:p14="http://schemas.microsoft.com/office/powerpoint/2010/main" val="3016998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8" Type="http://schemas.openxmlformats.org/officeDocument/2006/relationships/slide" Target="../slides/slide12.xml"/><Relationship Id="rId3" Type="http://schemas.openxmlformats.org/officeDocument/2006/relationships/slide" Target="../slides/slide19.xml"/><Relationship Id="rId7" Type="http://schemas.openxmlformats.org/officeDocument/2006/relationships/slide" Target="../slides/slide26.xml"/><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slide" Target="../slides/slide21.xml"/><Relationship Id="rId5" Type="http://schemas.openxmlformats.org/officeDocument/2006/relationships/slide" Target="../slides/slide3.xml"/><Relationship Id="rId4" Type="http://schemas.openxmlformats.org/officeDocument/2006/relationships/slide" Target="../slides/slide13.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18.xml"/><Relationship Id="rId7" Type="http://schemas.openxmlformats.org/officeDocument/2006/relationships/slide" Target="../slides/slide12.xml"/><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slide" Target="../slides/slide26.xml"/><Relationship Id="rId5" Type="http://schemas.openxmlformats.org/officeDocument/2006/relationships/slide" Target="../slides/slide21.xml"/><Relationship Id="rId4" Type="http://schemas.openxmlformats.org/officeDocument/2006/relationships/slide" Target="../slides/slide3.xml"/></Relationships>
</file>

<file path=ppt/slideLayouts/_rels/slideLayout4.xml.rels><?xml version="1.0" encoding="UTF-8" standalone="yes"?>
<Relationships xmlns="http://schemas.openxmlformats.org/package/2006/relationships"><Relationship Id="rId8" Type="http://schemas.openxmlformats.org/officeDocument/2006/relationships/slide" Target="../slides/slide12.xml"/><Relationship Id="rId3" Type="http://schemas.openxmlformats.org/officeDocument/2006/relationships/slide" Target="../slides/slide13.xml"/><Relationship Id="rId7" Type="http://schemas.openxmlformats.org/officeDocument/2006/relationships/slide" Target="../slides/slide26.xml"/><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slide" Target="../slides/slide21.xml"/><Relationship Id="rId5" Type="http://schemas.openxmlformats.org/officeDocument/2006/relationships/slide" Target="../slides/slide3.xml"/><Relationship Id="rId4" Type="http://schemas.openxmlformats.org/officeDocument/2006/relationships/slide" Target="../slides/slide18.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8.xml"/><Relationship Id="rId7" Type="http://schemas.openxmlformats.org/officeDocument/2006/relationships/slide" Target="../slides/slide12.xml"/><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slide" Target="../slides/slide26.xml"/><Relationship Id="rId5" Type="http://schemas.openxmlformats.org/officeDocument/2006/relationships/slide" Target="../slides/slide21.xml"/><Relationship Id="rId4" Type="http://schemas.openxmlformats.org/officeDocument/2006/relationships/slide" Target="../slides/slide3.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8.xml"/><Relationship Id="rId7" Type="http://schemas.openxmlformats.org/officeDocument/2006/relationships/slide" Target="../slides/slide12.xml"/><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slide" Target="../slides/slide26.xml"/><Relationship Id="rId5" Type="http://schemas.openxmlformats.org/officeDocument/2006/relationships/slide" Target="../slides/slide21.xml"/><Relationship Id="rId4" Type="http://schemas.openxmlformats.org/officeDocument/2006/relationships/slide" Target="../slides/slide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Holder 6"/>
          <p:cNvSpPr>
            <a:spLocks noGrp="1"/>
          </p:cNvSpPr>
          <p:nvPr>
            <p:ph type="sldNum" sz="quarter" idx="7"/>
          </p:nvPr>
        </p:nvSpPr>
        <p:spPr/>
        <p:txBody>
          <a:bodyPr lIns="0" tIns="0" rIns="0" bIns="0"/>
          <a:lstStyle>
            <a:lvl1pPr>
              <a:defRPr sz="800" b="0" i="0">
                <a:solidFill>
                  <a:srgbClr val="939598"/>
                </a:solidFill>
                <a:latin typeface="Gotham Light"/>
                <a:cs typeface="Gotham Light"/>
              </a:defRPr>
            </a:lvl1pPr>
          </a:lstStyle>
          <a:p>
            <a:pPr marL="59055">
              <a:lnSpc>
                <a:spcPts val="915"/>
              </a:lnSpc>
            </a:pPr>
            <a:fld id="{81D60167-4931-47E6-BA6A-407CBD079E47}" type="slidenum">
              <a:rPr dirty="0"/>
              <a:t>‹#›</a:t>
            </a:fld>
            <a:endParaRPr/>
          </a:p>
        </p:txBody>
      </p:sp>
      <p:sp>
        <p:nvSpPr>
          <p:cNvPr id="25" name="Holder 2"/>
          <p:cNvSpPr>
            <a:spLocks noGrp="1"/>
          </p:cNvSpPr>
          <p:nvPr>
            <p:ph type="title"/>
          </p:nvPr>
        </p:nvSpPr>
        <p:spPr>
          <a:xfrm>
            <a:off x="444500" y="921809"/>
            <a:ext cx="8255000" cy="335280"/>
          </a:xfrm>
          <a:prstGeom prst="rect">
            <a:avLst/>
          </a:prstGeom>
        </p:spPr>
        <p:txBody>
          <a:bodyPr wrap="square" lIns="0" tIns="0" rIns="0" bIns="0">
            <a:spAutoFit/>
          </a:bodyPr>
          <a:lstStyle>
            <a:lvl1pPr>
              <a:defRPr sz="2200" b="0" i="0">
                <a:solidFill>
                  <a:srgbClr val="0070C0"/>
                </a:solidFill>
                <a:latin typeface="Arial" charset="0"/>
                <a:ea typeface="Arial" charset="0"/>
                <a:cs typeface="Arial" charset="0"/>
              </a:defRPr>
            </a:lvl1pPr>
          </a:lstStyle>
          <a:p>
            <a:endParaRPr/>
          </a:p>
        </p:txBody>
      </p:sp>
      <p:sp>
        <p:nvSpPr>
          <p:cNvPr id="26" name="Holder 3"/>
          <p:cNvSpPr>
            <a:spLocks noGrp="1"/>
          </p:cNvSpPr>
          <p:nvPr>
            <p:ph idx="1"/>
          </p:nvPr>
        </p:nvSpPr>
        <p:spPr>
          <a:xfrm>
            <a:off x="444500" y="1343150"/>
            <a:ext cx="8255000" cy="153888"/>
          </a:xfrm>
          <a:prstGeom prst="rect">
            <a:avLst/>
          </a:prstGeom>
        </p:spPr>
        <p:txBody>
          <a:bodyPr wrap="square" lIns="0" tIns="0" rIns="0" bIns="0">
            <a:spAutoFit/>
          </a:bodyPr>
          <a:lstStyle>
            <a:lvl1pPr>
              <a:defRPr sz="1000" b="0" i="0">
                <a:solidFill>
                  <a:schemeClr val="tx1"/>
                </a:solidFill>
              </a:defRPr>
            </a:lvl1pPr>
          </a:lstStyle>
          <a:p>
            <a:endParaRPr/>
          </a:p>
        </p:txBody>
      </p:sp>
      <p:sp>
        <p:nvSpPr>
          <p:cNvPr id="27"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40974" y="914400"/>
            <a:ext cx="8255000" cy="335280"/>
          </a:xfrm>
          <a:prstGeom prst="rect">
            <a:avLst/>
          </a:prstGeom>
        </p:spPr>
        <p:txBody>
          <a:bodyPr lIns="0" tIns="0" rIns="0" bIns="0"/>
          <a:lstStyle>
            <a:lvl1pPr>
              <a:defRPr sz="2200" b="0" i="0">
                <a:solidFill>
                  <a:srgbClr val="0070C0"/>
                </a:solidFill>
                <a:latin typeface="Arial" charset="0"/>
                <a:ea typeface="Arial" charset="0"/>
                <a:cs typeface="Arial" charset="0"/>
              </a:defRPr>
            </a:lvl1pPr>
          </a:lstStyle>
          <a:p>
            <a:endParaRPr/>
          </a:p>
        </p:txBody>
      </p:sp>
      <p:sp>
        <p:nvSpPr>
          <p:cNvPr id="3" name="Holder 3"/>
          <p:cNvSpPr>
            <a:spLocks noGrp="1"/>
          </p:cNvSpPr>
          <p:nvPr>
            <p:ph type="body" idx="1"/>
          </p:nvPr>
        </p:nvSpPr>
        <p:spPr>
          <a:xfrm>
            <a:off x="444500" y="1343150"/>
            <a:ext cx="8255000" cy="153888"/>
          </a:xfrm>
          <a:prstGeom prst="rect">
            <a:avLst/>
          </a:prstGeom>
        </p:spPr>
        <p:txBody>
          <a:bodyPr lIns="0" tIns="0" rIns="0" bIns="0"/>
          <a:lstStyle>
            <a:lvl1pPr>
              <a:defRPr sz="1000" b="0" i="0">
                <a:solidFill>
                  <a:srgbClr val="4D4D4C"/>
                </a:solidFill>
                <a:latin typeface="Arial" charset="0"/>
                <a:ea typeface="Arial" charset="0"/>
                <a:cs typeface="Arial" charset="0"/>
              </a:defRPr>
            </a:lvl1pPr>
          </a:lstStyle>
          <a:p>
            <a:endParaRPr/>
          </a:p>
        </p:txBody>
      </p:sp>
      <p:sp>
        <p:nvSpPr>
          <p:cNvPr id="6" name="Holder 6"/>
          <p:cNvSpPr>
            <a:spLocks noGrp="1"/>
          </p:cNvSpPr>
          <p:nvPr>
            <p:ph type="sldNum" sz="quarter" idx="7"/>
          </p:nvPr>
        </p:nvSpPr>
        <p:spPr/>
        <p:txBody>
          <a:bodyPr lIns="0" tIns="0" rIns="0" bIns="0"/>
          <a:lstStyle>
            <a:lvl1pPr>
              <a:defRPr sz="800" b="0" i="0">
                <a:solidFill>
                  <a:srgbClr val="939598"/>
                </a:solidFill>
                <a:latin typeface="Gotham Light"/>
                <a:cs typeface="Gotham Light"/>
              </a:defRPr>
            </a:lvl1pPr>
          </a:lstStyle>
          <a:p>
            <a:pPr marL="59055">
              <a:lnSpc>
                <a:spcPts val="915"/>
              </a:lnSpc>
            </a:pPr>
            <a:fld id="{81D60167-4931-47E6-BA6A-407CBD079E47}" type="slidenum">
              <a:rPr dirty="0"/>
              <a:t>‹#›</a:t>
            </a:fld>
            <a:endParaRPr/>
          </a:p>
        </p:txBody>
      </p:sp>
      <p:sp>
        <p:nvSpPr>
          <p:cNvPr id="31"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pSp>
        <p:nvGrpSpPr>
          <p:cNvPr id="32" name="Group 31"/>
          <p:cNvGrpSpPr/>
          <p:nvPr userDrawn="1"/>
        </p:nvGrpSpPr>
        <p:grpSpPr>
          <a:xfrm>
            <a:off x="8578053" y="3035935"/>
            <a:ext cx="565931" cy="1078865"/>
            <a:chOff x="8884919" y="1680641"/>
            <a:chExt cx="259079" cy="1078865"/>
          </a:xfrm>
        </p:grpSpPr>
        <p:sp>
          <p:nvSpPr>
            <p:cNvPr id="33" name="object 7">
              <a:hlinkClick r:id="rId3"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4" name="object 13">
              <a:hlinkClick r:id="rId3"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 Implementation</a:t>
              </a:r>
              <a:endParaRPr sz="900">
                <a:latin typeface="Arial" charset="0"/>
                <a:ea typeface="Arial" charset="0"/>
                <a:cs typeface="Arial" charset="0"/>
              </a:endParaRPr>
            </a:p>
          </p:txBody>
        </p:sp>
      </p:grpSp>
      <p:grpSp>
        <p:nvGrpSpPr>
          <p:cNvPr id="35" name="Group 34"/>
          <p:cNvGrpSpPr/>
          <p:nvPr userDrawn="1"/>
        </p:nvGrpSpPr>
        <p:grpSpPr>
          <a:xfrm>
            <a:off x="8578051" y="749935"/>
            <a:ext cx="565931" cy="1078865"/>
            <a:chOff x="8884919" y="1680641"/>
            <a:chExt cx="259079" cy="1078865"/>
          </a:xfrm>
        </p:grpSpPr>
        <p:sp>
          <p:nvSpPr>
            <p:cNvPr id="36" name="object 7">
              <a:hlinkClick r:id="rId4"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0070C0"/>
            </a:solidFill>
          </p:spPr>
          <p:txBody>
            <a:bodyPr wrap="square" lIns="0" tIns="0" rIns="0" bIns="0" rtlCol="0"/>
            <a:lstStyle/>
            <a:p>
              <a:endParaRPr>
                <a:solidFill>
                  <a:schemeClr val="bg1"/>
                </a:solidFill>
                <a:latin typeface="Arial" charset="0"/>
                <a:ea typeface="Arial" charset="0"/>
                <a:cs typeface="Arial" charset="0"/>
              </a:endParaRPr>
            </a:p>
          </p:txBody>
        </p:sp>
        <p:sp>
          <p:nvSpPr>
            <p:cNvPr id="37" name="object 13">
              <a:hlinkClick r:id="rId5"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chemeClr val="bg1"/>
                  </a:solidFill>
                  <a:latin typeface="Arial" charset="0"/>
                  <a:ea typeface="Arial" charset="0"/>
                  <a:cs typeface="Arial" charset="0"/>
                </a:rPr>
                <a:t>Program</a:t>
              </a:r>
              <a:r>
                <a:rPr lang="en-US" sz="900" spc="-10" baseline="0">
                  <a:solidFill>
                    <a:schemeClr val="bg1"/>
                  </a:solidFill>
                  <a:latin typeface="Arial" charset="0"/>
                  <a:ea typeface="Arial" charset="0"/>
                  <a:cs typeface="Arial" charset="0"/>
                </a:rPr>
                <a:t> </a:t>
              </a:r>
            </a:p>
            <a:p>
              <a:pPr marL="12700" algn="ctr">
                <a:lnSpc>
                  <a:spcPts val="1010"/>
                </a:lnSpc>
              </a:pPr>
              <a:r>
                <a:rPr lang="en-US" sz="900" spc="-10" baseline="0">
                  <a:solidFill>
                    <a:schemeClr val="bg1"/>
                  </a:solidFill>
                  <a:latin typeface="Arial" charset="0"/>
                  <a:ea typeface="Arial" charset="0"/>
                  <a:cs typeface="Arial" charset="0"/>
                </a:rPr>
                <a:t>Information</a:t>
              </a:r>
              <a:endParaRPr sz="900">
                <a:solidFill>
                  <a:schemeClr val="bg1"/>
                </a:solidFill>
                <a:latin typeface="Arial" charset="0"/>
                <a:ea typeface="Arial" charset="0"/>
                <a:cs typeface="Arial" charset="0"/>
              </a:endParaRPr>
            </a:p>
          </p:txBody>
        </p:sp>
      </p:grpSp>
      <p:grpSp>
        <p:nvGrpSpPr>
          <p:cNvPr id="38" name="Group 37"/>
          <p:cNvGrpSpPr/>
          <p:nvPr userDrawn="1"/>
        </p:nvGrpSpPr>
        <p:grpSpPr>
          <a:xfrm>
            <a:off x="8578053" y="4178935"/>
            <a:ext cx="565931" cy="1078865"/>
            <a:chOff x="8884919" y="1680641"/>
            <a:chExt cx="259079" cy="1078865"/>
          </a:xfrm>
        </p:grpSpPr>
        <p:sp>
          <p:nvSpPr>
            <p:cNvPr id="39" name="object 7">
              <a:hlinkClick r:id="rId6"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40" name="object 13">
              <a:hlinkClick r:id="rId6"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Tools and Technology</a:t>
              </a:r>
              <a:endParaRPr sz="900">
                <a:latin typeface="Arial" charset="0"/>
                <a:ea typeface="Arial" charset="0"/>
                <a:cs typeface="Arial" charset="0"/>
              </a:endParaRPr>
            </a:p>
          </p:txBody>
        </p:sp>
      </p:grpSp>
      <p:grpSp>
        <p:nvGrpSpPr>
          <p:cNvPr id="41" name="Group 40"/>
          <p:cNvGrpSpPr/>
          <p:nvPr userDrawn="1"/>
        </p:nvGrpSpPr>
        <p:grpSpPr>
          <a:xfrm>
            <a:off x="8578053" y="5321935"/>
            <a:ext cx="565931" cy="1078865"/>
            <a:chOff x="8884919" y="1680641"/>
            <a:chExt cx="259079" cy="1078865"/>
          </a:xfrm>
        </p:grpSpPr>
        <p:sp>
          <p:nvSpPr>
            <p:cNvPr id="42" name="object 7">
              <a:hlinkClick r:id="rId7"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43" name="object 13">
              <a:hlinkClick r:id="rId7"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Additional </a:t>
              </a:r>
            </a:p>
            <a:p>
              <a:pPr marL="12700" algn="ctr">
                <a:lnSpc>
                  <a:spcPts val="1010"/>
                </a:lnSpc>
              </a:pPr>
              <a:r>
                <a:rPr lang="en-US" sz="900" spc="-10">
                  <a:solidFill>
                    <a:srgbClr val="58595B"/>
                  </a:solidFill>
                  <a:latin typeface="Arial" charset="0"/>
                  <a:ea typeface="Arial" charset="0"/>
                  <a:cs typeface="Arial" charset="0"/>
                </a:rPr>
                <a:t>Resources</a:t>
              </a:r>
              <a:endParaRPr sz="900">
                <a:latin typeface="Arial" charset="0"/>
                <a:ea typeface="Arial" charset="0"/>
                <a:cs typeface="Arial" charset="0"/>
              </a:endParaRPr>
            </a:p>
          </p:txBody>
        </p:sp>
      </p:grpSp>
      <p:grpSp>
        <p:nvGrpSpPr>
          <p:cNvPr id="44" name="Group 43"/>
          <p:cNvGrpSpPr/>
          <p:nvPr userDrawn="1"/>
        </p:nvGrpSpPr>
        <p:grpSpPr>
          <a:xfrm>
            <a:off x="8578050" y="1898667"/>
            <a:ext cx="565931" cy="1078865"/>
            <a:chOff x="8884919" y="1680641"/>
            <a:chExt cx="259079" cy="1078865"/>
          </a:xfrm>
        </p:grpSpPr>
        <p:sp>
          <p:nvSpPr>
            <p:cNvPr id="45" name="object 7">
              <a:hlinkClick r:id="rId8"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46" name="object 13">
              <a:hlinkClick r:id="rId8"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Roles and Responsibilities</a:t>
              </a:r>
              <a:endParaRPr sz="900">
                <a:latin typeface="Arial" charset="0"/>
                <a:ea typeface="Arial" charset="0"/>
                <a:cs typeface="Arial" charset="0"/>
              </a:endParaRPr>
            </a:p>
          </p:txBody>
        </p:sp>
      </p:gr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p:txBody>
          <a:bodyPr lIns="0" tIns="0" rIns="0" bIns="0"/>
          <a:lstStyle>
            <a:lvl1pPr>
              <a:defRPr sz="800" b="0" i="0">
                <a:solidFill>
                  <a:srgbClr val="939598"/>
                </a:solidFill>
                <a:latin typeface="Gotham Light"/>
                <a:cs typeface="Gotham Light"/>
              </a:defRPr>
            </a:lvl1pPr>
          </a:lstStyle>
          <a:p>
            <a:pPr marL="59055">
              <a:lnSpc>
                <a:spcPts val="915"/>
              </a:lnSpc>
            </a:pPr>
            <a:fld id="{81D60167-4931-47E6-BA6A-407CBD079E47}" type="slidenum">
              <a:rPr dirty="0"/>
              <a:t>‹#›</a:t>
            </a:fld>
            <a:endParaRPr/>
          </a:p>
        </p:txBody>
      </p:sp>
      <p:sp>
        <p:nvSpPr>
          <p:cNvPr id="7" name="Holder 2"/>
          <p:cNvSpPr>
            <a:spLocks noGrp="1"/>
          </p:cNvSpPr>
          <p:nvPr>
            <p:ph type="title"/>
          </p:nvPr>
        </p:nvSpPr>
        <p:spPr>
          <a:xfrm>
            <a:off x="444500" y="921809"/>
            <a:ext cx="8255000" cy="335280"/>
          </a:xfrm>
          <a:prstGeom prst="rect">
            <a:avLst/>
          </a:prstGeom>
        </p:spPr>
        <p:txBody>
          <a:bodyPr wrap="square" lIns="0" tIns="0" rIns="0" bIns="0">
            <a:spAutoFit/>
          </a:bodyPr>
          <a:lstStyle>
            <a:lvl1pPr>
              <a:defRPr sz="2200" b="0" i="0">
                <a:solidFill>
                  <a:srgbClr val="0070C0"/>
                </a:solidFill>
                <a:latin typeface="Arial" charset="0"/>
                <a:ea typeface="Arial" charset="0"/>
                <a:cs typeface="Arial" charset="0"/>
              </a:defRPr>
            </a:lvl1pPr>
          </a:lstStyle>
          <a:p>
            <a:endParaRPr/>
          </a:p>
        </p:txBody>
      </p:sp>
      <p:sp>
        <p:nvSpPr>
          <p:cNvPr id="8" name="Holder 3"/>
          <p:cNvSpPr>
            <a:spLocks noGrp="1"/>
          </p:cNvSpPr>
          <p:nvPr>
            <p:ph idx="1"/>
          </p:nvPr>
        </p:nvSpPr>
        <p:spPr>
          <a:xfrm>
            <a:off x="444500" y="1343150"/>
            <a:ext cx="8255000" cy="153888"/>
          </a:xfrm>
          <a:prstGeom prst="rect">
            <a:avLst/>
          </a:prstGeom>
        </p:spPr>
        <p:txBody>
          <a:bodyPr wrap="square" lIns="0" tIns="0" rIns="0" bIns="0">
            <a:spAutoFit/>
          </a:bodyPr>
          <a:lstStyle>
            <a:lvl1pPr>
              <a:defRPr sz="1000" b="0" i="0">
                <a:solidFill>
                  <a:schemeClr val="tx1"/>
                </a:solidFill>
              </a:defRPr>
            </a:lvl1pPr>
          </a:lstStyle>
          <a:p>
            <a:endParaRPr/>
          </a:p>
        </p:txBody>
      </p:sp>
      <p:sp>
        <p:nvSpPr>
          <p:cNvPr id="24"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pSp>
        <p:nvGrpSpPr>
          <p:cNvPr id="25" name="Group 24"/>
          <p:cNvGrpSpPr/>
          <p:nvPr userDrawn="1"/>
        </p:nvGrpSpPr>
        <p:grpSpPr>
          <a:xfrm>
            <a:off x="8578053" y="3035935"/>
            <a:ext cx="565931" cy="1078865"/>
            <a:chOff x="8884919" y="1680641"/>
            <a:chExt cx="259079" cy="1078865"/>
          </a:xfrm>
        </p:grpSpPr>
        <p:sp>
          <p:nvSpPr>
            <p:cNvPr id="26" name="object 7">
              <a:hlinkClick r:id="rId3"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7" name="object 13">
              <a:hlinkClick r:id="rId3"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 Implementation</a:t>
              </a:r>
              <a:endParaRPr sz="900">
                <a:latin typeface="Arial" charset="0"/>
                <a:ea typeface="Arial" charset="0"/>
                <a:cs typeface="Arial" charset="0"/>
              </a:endParaRPr>
            </a:p>
          </p:txBody>
        </p:sp>
      </p:grpSp>
      <p:grpSp>
        <p:nvGrpSpPr>
          <p:cNvPr id="28" name="Group 27"/>
          <p:cNvGrpSpPr/>
          <p:nvPr userDrawn="1"/>
        </p:nvGrpSpPr>
        <p:grpSpPr>
          <a:xfrm>
            <a:off x="8578051" y="749935"/>
            <a:ext cx="565931" cy="1078865"/>
            <a:chOff x="8884919" y="1680641"/>
            <a:chExt cx="259079" cy="1078865"/>
          </a:xfrm>
        </p:grpSpPr>
        <p:sp>
          <p:nvSpPr>
            <p:cNvPr id="29" name="object 7">
              <a:hlinkClick r:id="rId4"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0" name="object 13">
              <a:hlinkClick r:id="rId4"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a:t>
              </a:r>
              <a:r>
                <a:rPr lang="en-US" sz="900" spc="-10" baseline="0">
                  <a:solidFill>
                    <a:srgbClr val="58595B"/>
                  </a:solidFill>
                  <a:latin typeface="Arial" charset="0"/>
                  <a:ea typeface="Arial" charset="0"/>
                  <a:cs typeface="Arial" charset="0"/>
                </a:rPr>
                <a:t> </a:t>
              </a:r>
            </a:p>
            <a:p>
              <a:pPr marL="12700" algn="ctr">
                <a:lnSpc>
                  <a:spcPts val="1010"/>
                </a:lnSpc>
              </a:pPr>
              <a:r>
                <a:rPr lang="en-US" sz="900" spc="-10" baseline="0">
                  <a:solidFill>
                    <a:srgbClr val="58595B"/>
                  </a:solidFill>
                  <a:latin typeface="Arial" charset="0"/>
                  <a:ea typeface="Arial" charset="0"/>
                  <a:cs typeface="Arial" charset="0"/>
                </a:rPr>
                <a:t>Information</a:t>
              </a:r>
              <a:endParaRPr sz="900">
                <a:latin typeface="Arial" charset="0"/>
                <a:ea typeface="Arial" charset="0"/>
                <a:cs typeface="Arial" charset="0"/>
              </a:endParaRPr>
            </a:p>
          </p:txBody>
        </p:sp>
      </p:grpSp>
      <p:grpSp>
        <p:nvGrpSpPr>
          <p:cNvPr id="31" name="Group 30"/>
          <p:cNvGrpSpPr/>
          <p:nvPr userDrawn="1"/>
        </p:nvGrpSpPr>
        <p:grpSpPr>
          <a:xfrm>
            <a:off x="8578053" y="4178935"/>
            <a:ext cx="565931" cy="1078865"/>
            <a:chOff x="8884919" y="1680641"/>
            <a:chExt cx="259079" cy="1078865"/>
          </a:xfrm>
        </p:grpSpPr>
        <p:sp>
          <p:nvSpPr>
            <p:cNvPr id="32" name="object 7">
              <a:hlinkClick r:id="rId5"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3" name="object 13">
              <a:hlinkClick r:id="rId5"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Tools and Technology</a:t>
              </a:r>
              <a:endParaRPr sz="900">
                <a:latin typeface="Arial" charset="0"/>
                <a:ea typeface="Arial" charset="0"/>
                <a:cs typeface="Arial" charset="0"/>
              </a:endParaRPr>
            </a:p>
          </p:txBody>
        </p:sp>
      </p:grpSp>
      <p:grpSp>
        <p:nvGrpSpPr>
          <p:cNvPr id="34" name="Group 33"/>
          <p:cNvGrpSpPr/>
          <p:nvPr userDrawn="1"/>
        </p:nvGrpSpPr>
        <p:grpSpPr>
          <a:xfrm>
            <a:off x="8578053" y="5321935"/>
            <a:ext cx="565931" cy="1078865"/>
            <a:chOff x="8884919" y="1680641"/>
            <a:chExt cx="259079" cy="1078865"/>
          </a:xfrm>
        </p:grpSpPr>
        <p:sp>
          <p:nvSpPr>
            <p:cNvPr id="35" name="object 7">
              <a:hlinkClick r:id="rId6"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6" name="object 13">
              <a:hlinkClick r:id="rId6"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Additional </a:t>
              </a:r>
            </a:p>
            <a:p>
              <a:pPr marL="12700" algn="ctr">
                <a:lnSpc>
                  <a:spcPts val="1010"/>
                </a:lnSpc>
              </a:pPr>
              <a:r>
                <a:rPr lang="en-US" sz="900" spc="-10">
                  <a:solidFill>
                    <a:srgbClr val="58595B"/>
                  </a:solidFill>
                  <a:latin typeface="Arial" charset="0"/>
                  <a:ea typeface="Arial" charset="0"/>
                  <a:cs typeface="Arial" charset="0"/>
                </a:rPr>
                <a:t>Resources</a:t>
              </a:r>
              <a:endParaRPr sz="900">
                <a:latin typeface="Arial" charset="0"/>
                <a:ea typeface="Arial" charset="0"/>
                <a:cs typeface="Arial" charset="0"/>
              </a:endParaRPr>
            </a:p>
          </p:txBody>
        </p:sp>
      </p:grpSp>
      <p:grpSp>
        <p:nvGrpSpPr>
          <p:cNvPr id="37" name="Group 36"/>
          <p:cNvGrpSpPr/>
          <p:nvPr userDrawn="1"/>
        </p:nvGrpSpPr>
        <p:grpSpPr>
          <a:xfrm>
            <a:off x="8578050" y="1898667"/>
            <a:ext cx="565931" cy="1078865"/>
            <a:chOff x="8884919" y="1680641"/>
            <a:chExt cx="259079" cy="1078865"/>
          </a:xfrm>
        </p:grpSpPr>
        <p:sp>
          <p:nvSpPr>
            <p:cNvPr id="38" name="object 7">
              <a:hlinkClick r:id="rId7"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0070C0"/>
            </a:solidFill>
          </p:spPr>
          <p:txBody>
            <a:bodyPr wrap="square" lIns="0" tIns="0" rIns="0" bIns="0" rtlCol="0"/>
            <a:lstStyle/>
            <a:p>
              <a:endParaRPr>
                <a:solidFill>
                  <a:schemeClr val="bg1"/>
                </a:solidFill>
                <a:latin typeface="Arial" charset="0"/>
                <a:ea typeface="Arial" charset="0"/>
                <a:cs typeface="Arial" charset="0"/>
              </a:endParaRPr>
            </a:p>
          </p:txBody>
        </p:sp>
        <p:sp>
          <p:nvSpPr>
            <p:cNvPr id="39" name="object 13">
              <a:hlinkClick r:id="rId7"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chemeClr val="bg1"/>
                  </a:solidFill>
                  <a:latin typeface="Arial" charset="0"/>
                  <a:ea typeface="Arial" charset="0"/>
                  <a:cs typeface="Arial" charset="0"/>
                </a:rPr>
                <a:t>Roles and Responsibilities</a:t>
              </a:r>
              <a:endParaRPr sz="900">
                <a:solidFill>
                  <a:schemeClr val="bg1"/>
                </a:solidFill>
                <a:latin typeface="Arial" charset="0"/>
                <a:ea typeface="Arial" charset="0"/>
                <a:cs typeface="Arial" charset="0"/>
              </a:endParaRPr>
            </a:p>
          </p:txBody>
        </p:sp>
      </p:gr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59055">
              <a:lnSpc>
                <a:spcPts val="915"/>
              </a:lnSpc>
            </a:pPr>
            <a:fld id="{81D60167-4931-47E6-BA6A-407CBD079E47}" type="slidenum">
              <a:rPr lang="uk-UA" smtClean="0"/>
              <a:t>‹#›</a:t>
            </a:fld>
            <a:endParaRPr lang="uk-UA"/>
          </a:p>
        </p:txBody>
      </p:sp>
      <p:sp>
        <p:nvSpPr>
          <p:cNvPr id="22" name="Holder 2"/>
          <p:cNvSpPr>
            <a:spLocks noGrp="1"/>
          </p:cNvSpPr>
          <p:nvPr>
            <p:ph type="title"/>
          </p:nvPr>
        </p:nvSpPr>
        <p:spPr>
          <a:xfrm>
            <a:off x="444500" y="921809"/>
            <a:ext cx="8255000" cy="335280"/>
          </a:xfrm>
          <a:prstGeom prst="rect">
            <a:avLst/>
          </a:prstGeom>
        </p:spPr>
        <p:txBody>
          <a:bodyPr wrap="square" lIns="0" tIns="0" rIns="0" bIns="0">
            <a:spAutoFit/>
          </a:bodyPr>
          <a:lstStyle>
            <a:lvl1pPr>
              <a:defRPr sz="2200" b="0" i="0">
                <a:solidFill>
                  <a:srgbClr val="0070C0"/>
                </a:solidFill>
                <a:latin typeface="Arial" charset="0"/>
                <a:ea typeface="Arial" charset="0"/>
                <a:cs typeface="Arial" charset="0"/>
              </a:defRPr>
            </a:lvl1pPr>
          </a:lstStyle>
          <a:p>
            <a:endParaRPr/>
          </a:p>
        </p:txBody>
      </p:sp>
      <p:sp>
        <p:nvSpPr>
          <p:cNvPr id="24" name="Holder 3"/>
          <p:cNvSpPr>
            <a:spLocks noGrp="1"/>
          </p:cNvSpPr>
          <p:nvPr>
            <p:ph type="body" idx="1"/>
          </p:nvPr>
        </p:nvSpPr>
        <p:spPr>
          <a:xfrm>
            <a:off x="444500" y="1343150"/>
            <a:ext cx="8255000" cy="153888"/>
          </a:xfrm>
          <a:prstGeom prst="rect">
            <a:avLst/>
          </a:prstGeom>
        </p:spPr>
        <p:txBody>
          <a:bodyPr lIns="0" tIns="0" rIns="0" bIns="0"/>
          <a:lstStyle>
            <a:lvl1pPr>
              <a:defRPr sz="1000" b="0" i="0">
                <a:solidFill>
                  <a:schemeClr val="tx1"/>
                </a:solidFill>
                <a:latin typeface="Arial" charset="0"/>
                <a:ea typeface="Arial" charset="0"/>
                <a:cs typeface="Arial" charset="0"/>
              </a:defRPr>
            </a:lvl1pPr>
          </a:lstStyle>
          <a:p>
            <a:endParaRPr/>
          </a:p>
        </p:txBody>
      </p:sp>
      <p:sp>
        <p:nvSpPr>
          <p:cNvPr id="21"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pSp>
        <p:nvGrpSpPr>
          <p:cNvPr id="23" name="Group 22"/>
          <p:cNvGrpSpPr/>
          <p:nvPr userDrawn="1"/>
        </p:nvGrpSpPr>
        <p:grpSpPr>
          <a:xfrm>
            <a:off x="8578053" y="3035935"/>
            <a:ext cx="565931" cy="1078865"/>
            <a:chOff x="8884919" y="1680641"/>
            <a:chExt cx="259079" cy="1078865"/>
          </a:xfrm>
          <a:solidFill>
            <a:srgbClr val="0070C0"/>
          </a:solidFill>
        </p:grpSpPr>
        <p:sp>
          <p:nvSpPr>
            <p:cNvPr id="25" name="object 7">
              <a:hlinkClick r:id="rId3"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grpFill/>
          </p:spPr>
          <p:txBody>
            <a:bodyPr wrap="square" lIns="0" tIns="0" rIns="0" bIns="0" rtlCol="0"/>
            <a:lstStyle/>
            <a:p>
              <a:endParaRPr>
                <a:latin typeface="Arial" charset="0"/>
                <a:ea typeface="Arial" charset="0"/>
                <a:cs typeface="Arial" charset="0"/>
              </a:endParaRPr>
            </a:p>
          </p:txBody>
        </p:sp>
        <p:sp>
          <p:nvSpPr>
            <p:cNvPr id="26" name="object 13">
              <a:hlinkClick r:id="rId4" action="ppaction://hlinksldjump"/>
            </p:cNvPr>
            <p:cNvSpPr txBox="1"/>
            <p:nvPr userDrawn="1"/>
          </p:nvSpPr>
          <p:spPr>
            <a:xfrm>
              <a:off x="8969108" y="1682763"/>
              <a:ext cx="117415" cy="1076743"/>
            </a:xfrm>
            <a:prstGeom prst="rect">
              <a:avLst/>
            </a:prstGeom>
            <a:grpFill/>
          </p:spPr>
          <p:txBody>
            <a:bodyPr vert="vert" wrap="square" lIns="0" tIns="0" rIns="0" bIns="0" rtlCol="0">
              <a:spAutoFit/>
            </a:bodyPr>
            <a:lstStyle/>
            <a:p>
              <a:pPr marL="12700" algn="ctr">
                <a:lnSpc>
                  <a:spcPts val="1010"/>
                </a:lnSpc>
              </a:pPr>
              <a:r>
                <a:rPr lang="en-US" sz="900" spc="-10">
                  <a:solidFill>
                    <a:schemeClr val="bg1"/>
                  </a:solidFill>
                  <a:latin typeface="Arial" charset="0"/>
                  <a:ea typeface="Arial" charset="0"/>
                  <a:cs typeface="Arial" charset="0"/>
                </a:rPr>
                <a:t>Program Implementation</a:t>
              </a:r>
              <a:endParaRPr sz="900">
                <a:solidFill>
                  <a:schemeClr val="bg1"/>
                </a:solidFill>
                <a:latin typeface="Arial" charset="0"/>
                <a:ea typeface="Arial" charset="0"/>
                <a:cs typeface="Arial" charset="0"/>
              </a:endParaRPr>
            </a:p>
          </p:txBody>
        </p:sp>
      </p:grpSp>
      <p:grpSp>
        <p:nvGrpSpPr>
          <p:cNvPr id="27" name="Group 26"/>
          <p:cNvGrpSpPr/>
          <p:nvPr userDrawn="1"/>
        </p:nvGrpSpPr>
        <p:grpSpPr>
          <a:xfrm>
            <a:off x="8578051" y="749935"/>
            <a:ext cx="565931" cy="1078865"/>
            <a:chOff x="8884919" y="1680641"/>
            <a:chExt cx="259079" cy="1078865"/>
          </a:xfrm>
        </p:grpSpPr>
        <p:sp>
          <p:nvSpPr>
            <p:cNvPr id="28" name="object 7">
              <a:hlinkClick r:id="rId5"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9" name="object 13">
              <a:hlinkClick r:id="rId5"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a:t>
              </a:r>
              <a:r>
                <a:rPr lang="en-US" sz="900" spc="-10" baseline="0">
                  <a:solidFill>
                    <a:srgbClr val="58595B"/>
                  </a:solidFill>
                  <a:latin typeface="Arial" charset="0"/>
                  <a:ea typeface="Arial" charset="0"/>
                  <a:cs typeface="Arial" charset="0"/>
                </a:rPr>
                <a:t> </a:t>
              </a:r>
            </a:p>
            <a:p>
              <a:pPr marL="12700" algn="ctr">
                <a:lnSpc>
                  <a:spcPts val="1010"/>
                </a:lnSpc>
              </a:pPr>
              <a:r>
                <a:rPr lang="en-US" sz="900" spc="-10" baseline="0">
                  <a:solidFill>
                    <a:srgbClr val="58595B"/>
                  </a:solidFill>
                  <a:latin typeface="Arial" charset="0"/>
                  <a:ea typeface="Arial" charset="0"/>
                  <a:cs typeface="Arial" charset="0"/>
                </a:rPr>
                <a:t>Information</a:t>
              </a:r>
              <a:endParaRPr sz="900">
                <a:latin typeface="Arial" charset="0"/>
                <a:ea typeface="Arial" charset="0"/>
                <a:cs typeface="Arial" charset="0"/>
              </a:endParaRPr>
            </a:p>
          </p:txBody>
        </p:sp>
      </p:grpSp>
      <p:grpSp>
        <p:nvGrpSpPr>
          <p:cNvPr id="30" name="Group 29"/>
          <p:cNvGrpSpPr/>
          <p:nvPr userDrawn="1"/>
        </p:nvGrpSpPr>
        <p:grpSpPr>
          <a:xfrm>
            <a:off x="8578053" y="4178935"/>
            <a:ext cx="565931" cy="1078865"/>
            <a:chOff x="8884919" y="1680641"/>
            <a:chExt cx="259079" cy="1078865"/>
          </a:xfrm>
        </p:grpSpPr>
        <p:sp>
          <p:nvSpPr>
            <p:cNvPr id="31" name="object 7">
              <a:hlinkClick r:id="rId6"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2" name="object 13">
              <a:hlinkClick r:id="rId6"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Tools and Technology</a:t>
              </a:r>
              <a:endParaRPr sz="900">
                <a:latin typeface="Arial" charset="0"/>
                <a:ea typeface="Arial" charset="0"/>
                <a:cs typeface="Arial" charset="0"/>
              </a:endParaRPr>
            </a:p>
          </p:txBody>
        </p:sp>
      </p:grpSp>
      <p:grpSp>
        <p:nvGrpSpPr>
          <p:cNvPr id="33" name="Group 32"/>
          <p:cNvGrpSpPr/>
          <p:nvPr userDrawn="1"/>
        </p:nvGrpSpPr>
        <p:grpSpPr>
          <a:xfrm>
            <a:off x="8578053" y="5321935"/>
            <a:ext cx="565931" cy="1078865"/>
            <a:chOff x="8884919" y="1680641"/>
            <a:chExt cx="259079" cy="1078865"/>
          </a:xfrm>
        </p:grpSpPr>
        <p:sp>
          <p:nvSpPr>
            <p:cNvPr id="34" name="object 7">
              <a:hlinkClick r:id="rId7"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5" name="object 13">
              <a:hlinkClick r:id="rId7"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Additional </a:t>
              </a:r>
            </a:p>
            <a:p>
              <a:pPr marL="12700" algn="ctr">
                <a:lnSpc>
                  <a:spcPts val="1010"/>
                </a:lnSpc>
              </a:pPr>
              <a:r>
                <a:rPr lang="en-US" sz="900" spc="-10">
                  <a:solidFill>
                    <a:srgbClr val="58595B"/>
                  </a:solidFill>
                  <a:latin typeface="Arial" charset="0"/>
                  <a:ea typeface="Arial" charset="0"/>
                  <a:cs typeface="Arial" charset="0"/>
                </a:rPr>
                <a:t>Resources</a:t>
              </a:r>
              <a:endParaRPr sz="900">
                <a:latin typeface="Arial" charset="0"/>
                <a:ea typeface="Arial" charset="0"/>
                <a:cs typeface="Arial" charset="0"/>
              </a:endParaRPr>
            </a:p>
          </p:txBody>
        </p:sp>
      </p:grpSp>
      <p:grpSp>
        <p:nvGrpSpPr>
          <p:cNvPr id="36" name="Group 35"/>
          <p:cNvGrpSpPr/>
          <p:nvPr userDrawn="1"/>
        </p:nvGrpSpPr>
        <p:grpSpPr>
          <a:xfrm>
            <a:off x="8578050" y="1898667"/>
            <a:ext cx="565931" cy="1078865"/>
            <a:chOff x="8884919" y="1680641"/>
            <a:chExt cx="259079" cy="1078865"/>
          </a:xfrm>
        </p:grpSpPr>
        <p:sp>
          <p:nvSpPr>
            <p:cNvPr id="37" name="object 7">
              <a:hlinkClick r:id="rId8"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8" name="object 13">
              <a:hlinkClick r:id="rId8"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Roles and Responsibilities</a:t>
              </a:r>
              <a:endParaRPr sz="900">
                <a:latin typeface="Arial" charset="0"/>
                <a:ea typeface="Arial" charset="0"/>
                <a:cs typeface="Arial" charset="0"/>
              </a:endParaRPr>
            </a:p>
          </p:txBody>
        </p:sp>
      </p:grpSp>
    </p:spTree>
    <p:custDataLst>
      <p:tags r:id="rId1"/>
    </p:custDataLst>
    <p:extLst>
      <p:ext uri="{BB962C8B-B14F-4D97-AF65-F5344CB8AC3E}">
        <p14:creationId xmlns:p14="http://schemas.microsoft.com/office/powerpoint/2010/main" val="89785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59055">
              <a:lnSpc>
                <a:spcPts val="915"/>
              </a:lnSpc>
            </a:pPr>
            <a:fld id="{81D60167-4931-47E6-BA6A-407CBD079E47}" type="slidenum">
              <a:rPr lang="uk-UA" smtClean="0"/>
              <a:t>‹#›</a:t>
            </a:fld>
            <a:endParaRPr lang="uk-UA"/>
          </a:p>
        </p:txBody>
      </p:sp>
      <p:sp>
        <p:nvSpPr>
          <p:cNvPr id="20" name="Holder 2"/>
          <p:cNvSpPr>
            <a:spLocks noGrp="1"/>
          </p:cNvSpPr>
          <p:nvPr>
            <p:ph type="title"/>
          </p:nvPr>
        </p:nvSpPr>
        <p:spPr>
          <a:xfrm>
            <a:off x="444500" y="921809"/>
            <a:ext cx="8255000" cy="335280"/>
          </a:xfrm>
          <a:prstGeom prst="rect">
            <a:avLst/>
          </a:prstGeom>
        </p:spPr>
        <p:txBody>
          <a:bodyPr wrap="square" lIns="0" tIns="0" rIns="0" bIns="0">
            <a:spAutoFit/>
          </a:bodyPr>
          <a:lstStyle>
            <a:lvl1pPr>
              <a:defRPr sz="2200" b="0" i="0">
                <a:solidFill>
                  <a:srgbClr val="0070C0"/>
                </a:solidFill>
                <a:latin typeface="Arial" charset="0"/>
                <a:ea typeface="Arial" charset="0"/>
                <a:cs typeface="Arial" charset="0"/>
              </a:defRPr>
            </a:lvl1pPr>
          </a:lstStyle>
          <a:p>
            <a:endParaRPr/>
          </a:p>
        </p:txBody>
      </p:sp>
      <p:sp>
        <p:nvSpPr>
          <p:cNvPr id="22" name="Holder 3"/>
          <p:cNvSpPr>
            <a:spLocks noGrp="1"/>
          </p:cNvSpPr>
          <p:nvPr>
            <p:ph type="body" idx="1"/>
          </p:nvPr>
        </p:nvSpPr>
        <p:spPr>
          <a:xfrm>
            <a:off x="444500" y="1343150"/>
            <a:ext cx="8255000" cy="153888"/>
          </a:xfrm>
          <a:prstGeom prst="rect">
            <a:avLst/>
          </a:prstGeom>
        </p:spPr>
        <p:txBody>
          <a:bodyPr lIns="0" tIns="0" rIns="0" bIns="0"/>
          <a:lstStyle>
            <a:lvl1pPr>
              <a:defRPr sz="1000" b="0" i="0">
                <a:solidFill>
                  <a:schemeClr val="tx1"/>
                </a:solidFill>
                <a:latin typeface="Arial" charset="0"/>
                <a:ea typeface="Arial" charset="0"/>
                <a:cs typeface="Arial" charset="0"/>
              </a:defRPr>
            </a:lvl1pPr>
          </a:lstStyle>
          <a:p>
            <a:endParaRPr/>
          </a:p>
        </p:txBody>
      </p:sp>
      <p:sp>
        <p:nvSpPr>
          <p:cNvPr id="21"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pSp>
        <p:nvGrpSpPr>
          <p:cNvPr id="23" name="Group 22"/>
          <p:cNvGrpSpPr/>
          <p:nvPr userDrawn="1"/>
        </p:nvGrpSpPr>
        <p:grpSpPr>
          <a:xfrm>
            <a:off x="8578053" y="3035935"/>
            <a:ext cx="565931" cy="1078865"/>
            <a:chOff x="8884919" y="1680641"/>
            <a:chExt cx="259079" cy="1078865"/>
          </a:xfrm>
        </p:grpSpPr>
        <p:sp>
          <p:nvSpPr>
            <p:cNvPr id="24" name="object 7">
              <a:hlinkClick r:id="rId3"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5" name="object 13">
              <a:hlinkClick r:id="rId3"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 Implementation</a:t>
              </a:r>
              <a:endParaRPr sz="900">
                <a:latin typeface="Arial" charset="0"/>
                <a:ea typeface="Arial" charset="0"/>
                <a:cs typeface="Arial" charset="0"/>
              </a:endParaRPr>
            </a:p>
          </p:txBody>
        </p:sp>
      </p:grpSp>
      <p:grpSp>
        <p:nvGrpSpPr>
          <p:cNvPr id="26" name="Group 25"/>
          <p:cNvGrpSpPr/>
          <p:nvPr userDrawn="1"/>
        </p:nvGrpSpPr>
        <p:grpSpPr>
          <a:xfrm>
            <a:off x="8578051" y="749935"/>
            <a:ext cx="565931" cy="1078865"/>
            <a:chOff x="8884919" y="1680641"/>
            <a:chExt cx="259079" cy="1078865"/>
          </a:xfrm>
        </p:grpSpPr>
        <p:sp>
          <p:nvSpPr>
            <p:cNvPr id="27" name="object 7">
              <a:hlinkClick r:id="rId4"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8" name="object 13">
              <a:hlinkClick r:id="rId4"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a:t>
              </a:r>
              <a:r>
                <a:rPr lang="en-US" sz="900" spc="-10" baseline="0">
                  <a:solidFill>
                    <a:srgbClr val="58595B"/>
                  </a:solidFill>
                  <a:latin typeface="Arial" charset="0"/>
                  <a:ea typeface="Arial" charset="0"/>
                  <a:cs typeface="Arial" charset="0"/>
                </a:rPr>
                <a:t> </a:t>
              </a:r>
            </a:p>
            <a:p>
              <a:pPr marL="12700" algn="ctr">
                <a:lnSpc>
                  <a:spcPts val="1010"/>
                </a:lnSpc>
              </a:pPr>
              <a:r>
                <a:rPr lang="en-US" sz="900" spc="-10" baseline="0">
                  <a:solidFill>
                    <a:srgbClr val="58595B"/>
                  </a:solidFill>
                  <a:latin typeface="Arial" charset="0"/>
                  <a:ea typeface="Arial" charset="0"/>
                  <a:cs typeface="Arial" charset="0"/>
                </a:rPr>
                <a:t>Information</a:t>
              </a:r>
              <a:endParaRPr sz="900">
                <a:latin typeface="Arial" charset="0"/>
                <a:ea typeface="Arial" charset="0"/>
                <a:cs typeface="Arial" charset="0"/>
              </a:endParaRPr>
            </a:p>
          </p:txBody>
        </p:sp>
      </p:grpSp>
      <p:grpSp>
        <p:nvGrpSpPr>
          <p:cNvPr id="29" name="Group 28"/>
          <p:cNvGrpSpPr/>
          <p:nvPr userDrawn="1"/>
        </p:nvGrpSpPr>
        <p:grpSpPr>
          <a:xfrm>
            <a:off x="8578053" y="4178935"/>
            <a:ext cx="565931" cy="1078865"/>
            <a:chOff x="8884919" y="1680641"/>
            <a:chExt cx="259079" cy="1078865"/>
          </a:xfrm>
        </p:grpSpPr>
        <p:sp>
          <p:nvSpPr>
            <p:cNvPr id="30" name="object 7">
              <a:hlinkClick r:id="rId5"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0070C0"/>
            </a:solidFill>
          </p:spPr>
          <p:txBody>
            <a:bodyPr wrap="square" lIns="0" tIns="0" rIns="0" bIns="0" rtlCol="0"/>
            <a:lstStyle/>
            <a:p>
              <a:endParaRPr>
                <a:latin typeface="Arial" charset="0"/>
                <a:ea typeface="Arial" charset="0"/>
                <a:cs typeface="Arial" charset="0"/>
              </a:endParaRPr>
            </a:p>
          </p:txBody>
        </p:sp>
        <p:sp>
          <p:nvSpPr>
            <p:cNvPr id="31" name="object 13">
              <a:hlinkClick r:id="rId5"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chemeClr val="bg1"/>
                  </a:solidFill>
                  <a:latin typeface="Arial" charset="0"/>
                  <a:ea typeface="Arial" charset="0"/>
                  <a:cs typeface="Arial" charset="0"/>
                </a:rPr>
                <a:t>Tools and Technology</a:t>
              </a:r>
              <a:endParaRPr sz="900">
                <a:solidFill>
                  <a:schemeClr val="bg1"/>
                </a:solidFill>
                <a:latin typeface="Arial" charset="0"/>
                <a:ea typeface="Arial" charset="0"/>
                <a:cs typeface="Arial" charset="0"/>
              </a:endParaRPr>
            </a:p>
          </p:txBody>
        </p:sp>
      </p:grpSp>
      <p:grpSp>
        <p:nvGrpSpPr>
          <p:cNvPr id="32" name="Group 31"/>
          <p:cNvGrpSpPr/>
          <p:nvPr userDrawn="1"/>
        </p:nvGrpSpPr>
        <p:grpSpPr>
          <a:xfrm>
            <a:off x="8578053" y="5321935"/>
            <a:ext cx="565931" cy="1078865"/>
            <a:chOff x="8884919" y="1680641"/>
            <a:chExt cx="259079" cy="1078865"/>
          </a:xfrm>
        </p:grpSpPr>
        <p:sp>
          <p:nvSpPr>
            <p:cNvPr id="33" name="object 7">
              <a:hlinkClick r:id="rId6"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4" name="object 13">
              <a:hlinkClick r:id="rId6"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Additional </a:t>
              </a:r>
            </a:p>
            <a:p>
              <a:pPr marL="12700" algn="ctr">
                <a:lnSpc>
                  <a:spcPts val="1010"/>
                </a:lnSpc>
              </a:pPr>
              <a:r>
                <a:rPr lang="en-US" sz="900" spc="-10">
                  <a:solidFill>
                    <a:srgbClr val="58595B"/>
                  </a:solidFill>
                  <a:latin typeface="Arial" charset="0"/>
                  <a:ea typeface="Arial" charset="0"/>
                  <a:cs typeface="Arial" charset="0"/>
                </a:rPr>
                <a:t>Resources</a:t>
              </a:r>
              <a:endParaRPr sz="900">
                <a:latin typeface="Arial" charset="0"/>
                <a:ea typeface="Arial" charset="0"/>
                <a:cs typeface="Arial" charset="0"/>
              </a:endParaRPr>
            </a:p>
          </p:txBody>
        </p:sp>
      </p:grpSp>
      <p:grpSp>
        <p:nvGrpSpPr>
          <p:cNvPr id="35" name="Group 34"/>
          <p:cNvGrpSpPr/>
          <p:nvPr userDrawn="1"/>
        </p:nvGrpSpPr>
        <p:grpSpPr>
          <a:xfrm>
            <a:off x="8578050" y="1898667"/>
            <a:ext cx="565931" cy="1078865"/>
            <a:chOff x="8884919" y="1680641"/>
            <a:chExt cx="259079" cy="1078865"/>
          </a:xfrm>
        </p:grpSpPr>
        <p:sp>
          <p:nvSpPr>
            <p:cNvPr id="36" name="object 7">
              <a:hlinkClick r:id="rId7"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7" name="object 13">
              <a:hlinkClick r:id="rId7"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Roles and Responsibilities</a:t>
              </a:r>
              <a:endParaRPr sz="900">
                <a:latin typeface="Arial" charset="0"/>
                <a:ea typeface="Arial" charset="0"/>
                <a:cs typeface="Arial" charset="0"/>
              </a:endParaRPr>
            </a:p>
          </p:txBody>
        </p:sp>
      </p:grpSp>
    </p:spTree>
    <p:custDataLst>
      <p:tags r:id="rId1"/>
    </p:custDataLst>
    <p:extLst>
      <p:ext uri="{BB962C8B-B14F-4D97-AF65-F5344CB8AC3E}">
        <p14:creationId xmlns:p14="http://schemas.microsoft.com/office/powerpoint/2010/main" val="141596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59055">
              <a:lnSpc>
                <a:spcPts val="915"/>
              </a:lnSpc>
            </a:pPr>
            <a:fld id="{81D60167-4931-47E6-BA6A-407CBD079E47}" type="slidenum">
              <a:rPr lang="uk-UA" smtClean="0"/>
              <a:t>‹#›</a:t>
            </a:fld>
            <a:endParaRPr lang="uk-UA"/>
          </a:p>
        </p:txBody>
      </p:sp>
      <p:sp>
        <p:nvSpPr>
          <p:cNvPr id="21" name="Holder 3"/>
          <p:cNvSpPr>
            <a:spLocks noGrp="1"/>
          </p:cNvSpPr>
          <p:nvPr>
            <p:ph type="body" idx="1"/>
          </p:nvPr>
        </p:nvSpPr>
        <p:spPr>
          <a:xfrm>
            <a:off x="444500" y="1343150"/>
            <a:ext cx="8255000" cy="184666"/>
          </a:xfrm>
          <a:prstGeom prst="rect">
            <a:avLst/>
          </a:prstGeom>
        </p:spPr>
        <p:txBody>
          <a:bodyPr lIns="0" tIns="0" rIns="0" bIns="0"/>
          <a:lstStyle>
            <a:lvl1pPr>
              <a:defRPr sz="1200" b="0" i="0">
                <a:solidFill>
                  <a:schemeClr val="tx1"/>
                </a:solidFill>
                <a:latin typeface="Arial" charset="0"/>
                <a:ea typeface="Arial" charset="0"/>
                <a:cs typeface="Arial" charset="0"/>
              </a:defRPr>
            </a:lvl1pPr>
          </a:lstStyle>
          <a:p>
            <a:endParaRPr/>
          </a:p>
        </p:txBody>
      </p:sp>
      <p:sp>
        <p:nvSpPr>
          <p:cNvPr id="22"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pSp>
        <p:nvGrpSpPr>
          <p:cNvPr id="23" name="Group 22"/>
          <p:cNvGrpSpPr/>
          <p:nvPr userDrawn="1"/>
        </p:nvGrpSpPr>
        <p:grpSpPr>
          <a:xfrm>
            <a:off x="8578053" y="3035935"/>
            <a:ext cx="565931" cy="1078865"/>
            <a:chOff x="8884919" y="1680641"/>
            <a:chExt cx="259079" cy="1078865"/>
          </a:xfrm>
        </p:grpSpPr>
        <p:sp>
          <p:nvSpPr>
            <p:cNvPr id="24" name="object 7">
              <a:hlinkClick r:id="rId3"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5" name="object 13">
              <a:hlinkClick r:id="rId3"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 Implementation</a:t>
              </a:r>
              <a:endParaRPr sz="900">
                <a:latin typeface="Arial" charset="0"/>
                <a:ea typeface="Arial" charset="0"/>
                <a:cs typeface="Arial" charset="0"/>
              </a:endParaRPr>
            </a:p>
          </p:txBody>
        </p:sp>
      </p:grpSp>
      <p:grpSp>
        <p:nvGrpSpPr>
          <p:cNvPr id="26" name="Group 25"/>
          <p:cNvGrpSpPr/>
          <p:nvPr userDrawn="1"/>
        </p:nvGrpSpPr>
        <p:grpSpPr>
          <a:xfrm>
            <a:off x="8578051" y="749935"/>
            <a:ext cx="565931" cy="1078865"/>
            <a:chOff x="8884919" y="1680641"/>
            <a:chExt cx="259079" cy="1078865"/>
          </a:xfrm>
        </p:grpSpPr>
        <p:sp>
          <p:nvSpPr>
            <p:cNvPr id="27" name="object 7">
              <a:hlinkClick r:id="rId4"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28" name="object 13">
              <a:hlinkClick r:id="rId4" action="ppaction://hlinksldjump"/>
            </p:cNvPr>
            <p:cNvSpPr txBox="1"/>
            <p:nvPr userDrawn="1"/>
          </p:nvSpPr>
          <p:spPr>
            <a:xfrm>
              <a:off x="8969107"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Program</a:t>
              </a:r>
              <a:r>
                <a:rPr lang="en-US" sz="900" spc="-10" baseline="0">
                  <a:solidFill>
                    <a:srgbClr val="58595B"/>
                  </a:solidFill>
                  <a:latin typeface="Arial" charset="0"/>
                  <a:ea typeface="Arial" charset="0"/>
                  <a:cs typeface="Arial" charset="0"/>
                </a:rPr>
                <a:t> </a:t>
              </a:r>
            </a:p>
            <a:p>
              <a:pPr marL="12700" algn="ctr">
                <a:lnSpc>
                  <a:spcPts val="1010"/>
                </a:lnSpc>
              </a:pPr>
              <a:r>
                <a:rPr lang="en-US" sz="900" spc="-10" baseline="0">
                  <a:solidFill>
                    <a:srgbClr val="58595B"/>
                  </a:solidFill>
                  <a:latin typeface="Arial" charset="0"/>
                  <a:ea typeface="Arial" charset="0"/>
                  <a:cs typeface="Arial" charset="0"/>
                </a:rPr>
                <a:t>Information</a:t>
              </a:r>
              <a:endParaRPr sz="900">
                <a:latin typeface="Arial" charset="0"/>
                <a:ea typeface="Arial" charset="0"/>
                <a:cs typeface="Arial" charset="0"/>
              </a:endParaRPr>
            </a:p>
          </p:txBody>
        </p:sp>
      </p:grpSp>
      <p:grpSp>
        <p:nvGrpSpPr>
          <p:cNvPr id="29" name="Group 28"/>
          <p:cNvGrpSpPr/>
          <p:nvPr userDrawn="1"/>
        </p:nvGrpSpPr>
        <p:grpSpPr>
          <a:xfrm>
            <a:off x="8578053" y="4178935"/>
            <a:ext cx="565931" cy="1078865"/>
            <a:chOff x="8884919" y="1680641"/>
            <a:chExt cx="259079" cy="1078865"/>
          </a:xfrm>
        </p:grpSpPr>
        <p:sp>
          <p:nvSpPr>
            <p:cNvPr id="30" name="object 7">
              <a:hlinkClick r:id="rId5"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1" name="object 13">
              <a:hlinkClick r:id="rId5" action="ppaction://hlinksldjump"/>
            </p:cNvPr>
            <p:cNvSpPr txBox="1"/>
            <p:nvPr userDrawn="1"/>
          </p:nvSpPr>
          <p:spPr>
            <a:xfrm>
              <a:off x="8948663" y="1682763"/>
              <a:ext cx="137859"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Tools and Technology</a:t>
              </a:r>
              <a:endParaRPr sz="900">
                <a:latin typeface="Arial" charset="0"/>
                <a:ea typeface="Arial" charset="0"/>
                <a:cs typeface="Arial" charset="0"/>
              </a:endParaRPr>
            </a:p>
          </p:txBody>
        </p:sp>
      </p:grpSp>
      <p:grpSp>
        <p:nvGrpSpPr>
          <p:cNvPr id="32" name="Group 31"/>
          <p:cNvGrpSpPr/>
          <p:nvPr userDrawn="1"/>
        </p:nvGrpSpPr>
        <p:grpSpPr>
          <a:xfrm>
            <a:off x="8578053" y="5321935"/>
            <a:ext cx="565931" cy="1078865"/>
            <a:chOff x="8884919" y="1680641"/>
            <a:chExt cx="259079" cy="1078865"/>
          </a:xfrm>
        </p:grpSpPr>
        <p:sp>
          <p:nvSpPr>
            <p:cNvPr id="33" name="object 7">
              <a:hlinkClick r:id="rId6"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0070C0"/>
            </a:solidFill>
          </p:spPr>
          <p:txBody>
            <a:bodyPr wrap="square" lIns="0" tIns="0" rIns="0" bIns="0" rtlCol="0"/>
            <a:lstStyle/>
            <a:p>
              <a:endParaRPr>
                <a:latin typeface="Arial" charset="0"/>
                <a:ea typeface="Arial" charset="0"/>
                <a:cs typeface="Arial" charset="0"/>
              </a:endParaRPr>
            </a:p>
          </p:txBody>
        </p:sp>
        <p:sp>
          <p:nvSpPr>
            <p:cNvPr id="34" name="object 13">
              <a:hlinkClick r:id="rId6"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chemeClr val="bg1"/>
                  </a:solidFill>
                  <a:latin typeface="Arial" charset="0"/>
                  <a:ea typeface="Arial" charset="0"/>
                  <a:cs typeface="Arial" charset="0"/>
                </a:rPr>
                <a:t>Additional </a:t>
              </a:r>
            </a:p>
            <a:p>
              <a:pPr marL="12700" algn="ctr">
                <a:lnSpc>
                  <a:spcPts val="1010"/>
                </a:lnSpc>
              </a:pPr>
              <a:r>
                <a:rPr lang="en-US" sz="900" spc="-10">
                  <a:solidFill>
                    <a:schemeClr val="bg1"/>
                  </a:solidFill>
                  <a:latin typeface="Arial" charset="0"/>
                  <a:ea typeface="Arial" charset="0"/>
                  <a:cs typeface="Arial" charset="0"/>
                </a:rPr>
                <a:t>Resources</a:t>
              </a:r>
              <a:endParaRPr sz="900">
                <a:solidFill>
                  <a:schemeClr val="bg1"/>
                </a:solidFill>
                <a:latin typeface="Arial" charset="0"/>
                <a:ea typeface="Arial" charset="0"/>
                <a:cs typeface="Arial" charset="0"/>
              </a:endParaRPr>
            </a:p>
          </p:txBody>
        </p:sp>
      </p:grpSp>
      <p:grpSp>
        <p:nvGrpSpPr>
          <p:cNvPr id="35" name="Group 34"/>
          <p:cNvGrpSpPr/>
          <p:nvPr userDrawn="1"/>
        </p:nvGrpSpPr>
        <p:grpSpPr>
          <a:xfrm>
            <a:off x="8578050" y="1898667"/>
            <a:ext cx="565931" cy="1078865"/>
            <a:chOff x="8884919" y="1680641"/>
            <a:chExt cx="259079" cy="1078865"/>
          </a:xfrm>
        </p:grpSpPr>
        <p:sp>
          <p:nvSpPr>
            <p:cNvPr id="36" name="object 7">
              <a:hlinkClick r:id="rId7" action="ppaction://hlinksldjump"/>
            </p:cNvPr>
            <p:cNvSpPr/>
            <p:nvPr userDrawn="1"/>
          </p:nvSpPr>
          <p:spPr>
            <a:xfrm>
              <a:off x="8884919" y="1680641"/>
              <a:ext cx="259079" cy="1078865"/>
            </a:xfrm>
            <a:custGeom>
              <a:avLst/>
              <a:gdLst/>
              <a:ahLst/>
              <a:cxnLst/>
              <a:rect l="l" t="t" r="r" b="b"/>
              <a:pathLst>
                <a:path w="259079" h="1078864">
                  <a:moveTo>
                    <a:pt x="0" y="1078433"/>
                  </a:moveTo>
                  <a:lnTo>
                    <a:pt x="259079" y="1078433"/>
                  </a:lnTo>
                  <a:lnTo>
                    <a:pt x="259079" y="0"/>
                  </a:lnTo>
                  <a:lnTo>
                    <a:pt x="0" y="0"/>
                  </a:lnTo>
                  <a:lnTo>
                    <a:pt x="0" y="1078433"/>
                  </a:lnTo>
                  <a:close/>
                </a:path>
              </a:pathLst>
            </a:custGeom>
            <a:solidFill>
              <a:srgbClr val="DCDDDE"/>
            </a:solidFill>
          </p:spPr>
          <p:txBody>
            <a:bodyPr wrap="square" lIns="0" tIns="0" rIns="0" bIns="0" rtlCol="0"/>
            <a:lstStyle/>
            <a:p>
              <a:endParaRPr>
                <a:latin typeface="Arial" charset="0"/>
                <a:ea typeface="Arial" charset="0"/>
                <a:cs typeface="Arial" charset="0"/>
              </a:endParaRPr>
            </a:p>
          </p:txBody>
        </p:sp>
        <p:sp>
          <p:nvSpPr>
            <p:cNvPr id="37" name="object 13">
              <a:hlinkClick r:id="rId7" action="ppaction://hlinksldjump"/>
            </p:cNvPr>
            <p:cNvSpPr txBox="1"/>
            <p:nvPr userDrawn="1"/>
          </p:nvSpPr>
          <p:spPr>
            <a:xfrm>
              <a:off x="8969108" y="1682763"/>
              <a:ext cx="117415" cy="1076743"/>
            </a:xfrm>
            <a:prstGeom prst="rect">
              <a:avLst/>
            </a:prstGeom>
          </p:spPr>
          <p:txBody>
            <a:bodyPr vert="vert" wrap="square" lIns="0" tIns="0" rIns="0" bIns="0" rtlCol="0">
              <a:spAutoFit/>
            </a:bodyPr>
            <a:lstStyle/>
            <a:p>
              <a:pPr marL="12700" algn="ctr">
                <a:lnSpc>
                  <a:spcPts val="1010"/>
                </a:lnSpc>
              </a:pPr>
              <a:r>
                <a:rPr lang="en-US" sz="900" spc="-10">
                  <a:solidFill>
                    <a:srgbClr val="58595B"/>
                  </a:solidFill>
                  <a:latin typeface="Arial" charset="0"/>
                  <a:ea typeface="Arial" charset="0"/>
                  <a:cs typeface="Arial" charset="0"/>
                </a:rPr>
                <a:t>Roles and Responsibilities</a:t>
              </a:r>
              <a:endParaRPr sz="900">
                <a:latin typeface="Arial" charset="0"/>
                <a:ea typeface="Arial" charset="0"/>
                <a:cs typeface="Arial" charset="0"/>
              </a:endParaRPr>
            </a:p>
          </p:txBody>
        </p:sp>
      </p:grpSp>
    </p:spTree>
    <p:custDataLst>
      <p:tags r:id="rId1"/>
    </p:custDataLst>
    <p:extLst>
      <p:ext uri="{BB962C8B-B14F-4D97-AF65-F5344CB8AC3E}">
        <p14:creationId xmlns:p14="http://schemas.microsoft.com/office/powerpoint/2010/main" val="1847916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807021" cy="685800"/>
          </a:xfr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152400" y="838200"/>
            <a:ext cx="4038600" cy="5181600"/>
          </a:xfrm>
        </p:spPr>
        <p:txBody>
          <a:bodyPr>
            <a:normAutofit/>
          </a:bodyPr>
          <a:lstStyle>
            <a:lvl1pPr>
              <a:lnSpc>
                <a:spcPct val="114000"/>
              </a:lnSpc>
              <a:defRPr sz="2000"/>
            </a:lvl1pPr>
            <a:lvl2pPr>
              <a:lnSpc>
                <a:spcPct val="114000"/>
              </a:lnSpc>
              <a:defRPr sz="1800"/>
            </a:lvl2pPr>
            <a:lvl3pPr>
              <a:lnSpc>
                <a:spcPct val="114000"/>
              </a:lnSpc>
              <a:defRPr sz="1600"/>
            </a:lvl3pPr>
            <a:lvl4pPr>
              <a:lnSpc>
                <a:spcPct val="114000"/>
              </a:lnSpc>
              <a:defRPr sz="1400"/>
            </a:lvl4pPr>
            <a:lvl5pPr>
              <a:lnSpc>
                <a:spcPct val="114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B9969DF-FF3E-49CA-955B-6E724FEED9F6}" type="slidenum">
              <a:rPr lang="en-US" smtClean="0"/>
              <a:t>‹#›</a:t>
            </a:fld>
            <a:endParaRPr lang="en-US"/>
          </a:p>
        </p:txBody>
      </p:sp>
      <p:sp>
        <p:nvSpPr>
          <p:cNvPr id="10" name="Rectangle 9"/>
          <p:cNvSpPr/>
          <p:nvPr userDrawn="1"/>
        </p:nvSpPr>
        <p:spPr>
          <a:xfrm>
            <a:off x="0" y="6172200"/>
            <a:ext cx="91440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sp>
        <p:nvSpPr>
          <p:cNvPr id="11" name="Slide Number Placeholder 5"/>
          <p:cNvSpPr txBox="1">
            <a:spLocks/>
          </p:cNvSpPr>
          <p:nvPr userDrawn="1"/>
        </p:nvSpPr>
        <p:spPr>
          <a:xfrm>
            <a:off x="381000" y="632460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9969DF-FF3E-49CA-955B-6E724FEED9F6}" type="slidenum">
              <a:rPr lang="en-US" smtClean="0">
                <a:latin typeface="Arial" pitchFamily="34" charset="0"/>
              </a:rPr>
              <a:pPr/>
              <a:t>‹#›</a:t>
            </a:fld>
            <a:endParaRPr lang="en-US">
              <a:latin typeface="Arial" pitchFamily="34"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59421" y="6274837"/>
            <a:ext cx="1032179" cy="506963"/>
          </a:xfrm>
          <a:prstGeom prst="rect">
            <a:avLst/>
          </a:prstGeom>
        </p:spPr>
      </p:pic>
      <p:sp>
        <p:nvSpPr>
          <p:cNvPr id="8" name="Picture Placeholder 7"/>
          <p:cNvSpPr>
            <a:spLocks noGrp="1"/>
          </p:cNvSpPr>
          <p:nvPr>
            <p:ph type="pic" sz="quarter" idx="13"/>
          </p:nvPr>
        </p:nvSpPr>
        <p:spPr>
          <a:xfrm>
            <a:off x="4343400" y="838200"/>
            <a:ext cx="4648200" cy="5181600"/>
          </a:xfrm>
        </p:spPr>
        <p:txBody>
          <a:bodyPr/>
          <a:lstStyle/>
          <a:p>
            <a:endParaRPr lang="en-US"/>
          </a:p>
        </p:txBody>
      </p:sp>
    </p:spTree>
    <p:custDataLst>
      <p:tags r:id="rId1"/>
    </p:custDataLst>
    <p:extLst>
      <p:ext uri="{BB962C8B-B14F-4D97-AF65-F5344CB8AC3E}">
        <p14:creationId xmlns:p14="http://schemas.microsoft.com/office/powerpoint/2010/main" val="2543784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3" name="Slide Number Placeholder 2"/>
          <p:cNvSpPr>
            <a:spLocks noGrp="1"/>
          </p:cNvSpPr>
          <p:nvPr>
            <p:ph type="sldNum" sz="quarter" idx="11"/>
          </p:nvPr>
        </p:nvSpPr>
        <p:spPr/>
        <p:txBody>
          <a:bodyPr/>
          <a:lstStyle/>
          <a:p>
            <a:pPr marL="59055">
              <a:lnSpc>
                <a:spcPts val="915"/>
              </a:lnSpc>
            </a:pPr>
            <a:fld id="{81D60167-4931-47E6-BA6A-407CBD079E47}" type="slidenum">
              <a:rPr lang="en-US" smtClean="0"/>
              <a:t>‹#›</a:t>
            </a:fld>
            <a:endParaRPr lang="en-US"/>
          </a:p>
        </p:txBody>
      </p:sp>
    </p:spTree>
    <p:custDataLst>
      <p:tags r:id="rId1"/>
    </p:custDataLst>
    <p:extLst>
      <p:ext uri="{BB962C8B-B14F-4D97-AF65-F5344CB8AC3E}">
        <p14:creationId xmlns:p14="http://schemas.microsoft.com/office/powerpoint/2010/main" val="321926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 Target="../slides/slid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54659" y="6403975"/>
            <a:ext cx="8232140" cy="0"/>
          </a:xfrm>
          <a:custGeom>
            <a:avLst/>
            <a:gdLst/>
            <a:ahLst/>
            <a:cxnLst/>
            <a:rect l="l" t="t" r="r" b="b"/>
            <a:pathLst>
              <a:path w="8232140">
                <a:moveTo>
                  <a:pt x="0" y="0"/>
                </a:moveTo>
                <a:lnTo>
                  <a:pt x="8232140" y="0"/>
                </a:lnTo>
              </a:path>
            </a:pathLst>
          </a:custGeom>
          <a:ln w="6350">
            <a:solidFill>
              <a:srgbClr val="C7C8CA"/>
            </a:solidFill>
          </a:ln>
        </p:spPr>
        <p:txBody>
          <a:bodyPr wrap="square" lIns="0" tIns="0" rIns="0" bIns="0" rtlCol="0"/>
          <a:lstStyle/>
          <a:p>
            <a:endParaRPr/>
          </a:p>
        </p:txBody>
      </p:sp>
      <p:sp>
        <p:nvSpPr>
          <p:cNvPr id="17" name="bk object 17"/>
          <p:cNvSpPr/>
          <p:nvPr/>
        </p:nvSpPr>
        <p:spPr>
          <a:xfrm>
            <a:off x="457197" y="6469162"/>
            <a:ext cx="439503" cy="209275"/>
          </a:xfrm>
          <a:prstGeom prst="rect">
            <a:avLst/>
          </a:prstGeom>
          <a:blipFill>
            <a:blip r:embed="rId11" cstate="print"/>
            <a:stretch>
              <a:fillRect/>
            </a:stretch>
          </a:blipFill>
        </p:spPr>
        <p:txBody>
          <a:bodyPr wrap="square" lIns="0" tIns="0" rIns="0" bIns="0" rtlCol="0"/>
          <a:lstStyle/>
          <a:p>
            <a:endParaRPr/>
          </a:p>
        </p:txBody>
      </p:sp>
      <p:sp>
        <p:nvSpPr>
          <p:cNvPr id="18" name="bk object 18">
            <a:hlinkClick r:id="rId12" action="ppaction://hlinksldjump"/>
          </p:cNvPr>
          <p:cNvSpPr/>
          <p:nvPr/>
        </p:nvSpPr>
        <p:spPr>
          <a:xfrm>
            <a:off x="7848600" y="762000"/>
            <a:ext cx="152400" cy="120014"/>
          </a:xfrm>
          <a:custGeom>
            <a:avLst/>
            <a:gdLst/>
            <a:ahLst/>
            <a:cxnLst/>
            <a:rect l="l" t="t" r="r" b="b"/>
            <a:pathLst>
              <a:path w="152400" h="120015">
                <a:moveTo>
                  <a:pt x="37642" y="87096"/>
                </a:moveTo>
                <a:lnTo>
                  <a:pt x="5892" y="87096"/>
                </a:lnTo>
                <a:lnTo>
                  <a:pt x="3962" y="87884"/>
                </a:lnTo>
                <a:lnTo>
                  <a:pt x="787" y="91059"/>
                </a:lnTo>
                <a:lnTo>
                  <a:pt x="0" y="92989"/>
                </a:lnTo>
                <a:lnTo>
                  <a:pt x="0" y="113855"/>
                </a:lnTo>
                <a:lnTo>
                  <a:pt x="787" y="115785"/>
                </a:lnTo>
                <a:lnTo>
                  <a:pt x="3962" y="118948"/>
                </a:lnTo>
                <a:lnTo>
                  <a:pt x="5892" y="119748"/>
                </a:lnTo>
                <a:lnTo>
                  <a:pt x="37642" y="119748"/>
                </a:lnTo>
                <a:lnTo>
                  <a:pt x="39573" y="118948"/>
                </a:lnTo>
                <a:lnTo>
                  <a:pt x="42748" y="115785"/>
                </a:lnTo>
                <a:lnTo>
                  <a:pt x="43535" y="113855"/>
                </a:lnTo>
                <a:lnTo>
                  <a:pt x="43535" y="92989"/>
                </a:lnTo>
                <a:lnTo>
                  <a:pt x="42748" y="91059"/>
                </a:lnTo>
                <a:lnTo>
                  <a:pt x="39573" y="87884"/>
                </a:lnTo>
                <a:lnTo>
                  <a:pt x="37642" y="87096"/>
                </a:lnTo>
                <a:close/>
              </a:path>
              <a:path w="152400" h="120015">
                <a:moveTo>
                  <a:pt x="37642" y="43548"/>
                </a:moveTo>
                <a:lnTo>
                  <a:pt x="5892" y="43548"/>
                </a:lnTo>
                <a:lnTo>
                  <a:pt x="3962" y="44348"/>
                </a:lnTo>
                <a:lnTo>
                  <a:pt x="787" y="47510"/>
                </a:lnTo>
                <a:lnTo>
                  <a:pt x="0" y="49441"/>
                </a:lnTo>
                <a:lnTo>
                  <a:pt x="0" y="70307"/>
                </a:lnTo>
                <a:lnTo>
                  <a:pt x="787" y="72237"/>
                </a:lnTo>
                <a:lnTo>
                  <a:pt x="3962" y="75412"/>
                </a:lnTo>
                <a:lnTo>
                  <a:pt x="5892" y="76200"/>
                </a:lnTo>
                <a:lnTo>
                  <a:pt x="37642" y="76200"/>
                </a:lnTo>
                <a:lnTo>
                  <a:pt x="39573" y="75412"/>
                </a:lnTo>
                <a:lnTo>
                  <a:pt x="42748" y="72237"/>
                </a:lnTo>
                <a:lnTo>
                  <a:pt x="43535" y="70307"/>
                </a:lnTo>
                <a:lnTo>
                  <a:pt x="43535" y="49441"/>
                </a:lnTo>
                <a:lnTo>
                  <a:pt x="42748" y="47510"/>
                </a:lnTo>
                <a:lnTo>
                  <a:pt x="39573" y="44348"/>
                </a:lnTo>
                <a:lnTo>
                  <a:pt x="37642" y="43548"/>
                </a:lnTo>
                <a:close/>
              </a:path>
              <a:path w="152400" h="120015">
                <a:moveTo>
                  <a:pt x="146507" y="87096"/>
                </a:moveTo>
                <a:lnTo>
                  <a:pt x="60324" y="87096"/>
                </a:lnTo>
                <a:lnTo>
                  <a:pt x="58394" y="87884"/>
                </a:lnTo>
                <a:lnTo>
                  <a:pt x="55219" y="91059"/>
                </a:lnTo>
                <a:lnTo>
                  <a:pt x="54432" y="92989"/>
                </a:lnTo>
                <a:lnTo>
                  <a:pt x="54432" y="113855"/>
                </a:lnTo>
                <a:lnTo>
                  <a:pt x="55219" y="115785"/>
                </a:lnTo>
                <a:lnTo>
                  <a:pt x="58394" y="118948"/>
                </a:lnTo>
                <a:lnTo>
                  <a:pt x="60324" y="119748"/>
                </a:lnTo>
                <a:lnTo>
                  <a:pt x="146507" y="119748"/>
                </a:lnTo>
                <a:lnTo>
                  <a:pt x="148424" y="118948"/>
                </a:lnTo>
                <a:lnTo>
                  <a:pt x="151599" y="115785"/>
                </a:lnTo>
                <a:lnTo>
                  <a:pt x="152399" y="113855"/>
                </a:lnTo>
                <a:lnTo>
                  <a:pt x="152399" y="92989"/>
                </a:lnTo>
                <a:lnTo>
                  <a:pt x="151599" y="91059"/>
                </a:lnTo>
                <a:lnTo>
                  <a:pt x="148424" y="87884"/>
                </a:lnTo>
                <a:lnTo>
                  <a:pt x="146507" y="87096"/>
                </a:lnTo>
                <a:close/>
              </a:path>
              <a:path w="152400" h="120015">
                <a:moveTo>
                  <a:pt x="37642" y="0"/>
                </a:moveTo>
                <a:lnTo>
                  <a:pt x="5892" y="0"/>
                </a:lnTo>
                <a:lnTo>
                  <a:pt x="3962" y="800"/>
                </a:lnTo>
                <a:lnTo>
                  <a:pt x="787" y="3975"/>
                </a:lnTo>
                <a:lnTo>
                  <a:pt x="0" y="5905"/>
                </a:lnTo>
                <a:lnTo>
                  <a:pt x="0" y="26771"/>
                </a:lnTo>
                <a:lnTo>
                  <a:pt x="787" y="28689"/>
                </a:lnTo>
                <a:lnTo>
                  <a:pt x="3962" y="31864"/>
                </a:lnTo>
                <a:lnTo>
                  <a:pt x="5892" y="32664"/>
                </a:lnTo>
                <a:lnTo>
                  <a:pt x="37642" y="32664"/>
                </a:lnTo>
                <a:lnTo>
                  <a:pt x="39573" y="31864"/>
                </a:lnTo>
                <a:lnTo>
                  <a:pt x="42748" y="28689"/>
                </a:lnTo>
                <a:lnTo>
                  <a:pt x="43535" y="26771"/>
                </a:lnTo>
                <a:lnTo>
                  <a:pt x="43535" y="5905"/>
                </a:lnTo>
                <a:lnTo>
                  <a:pt x="42748" y="3975"/>
                </a:lnTo>
                <a:lnTo>
                  <a:pt x="39573" y="800"/>
                </a:lnTo>
                <a:lnTo>
                  <a:pt x="37642" y="0"/>
                </a:lnTo>
                <a:close/>
              </a:path>
              <a:path w="152400" h="120015">
                <a:moveTo>
                  <a:pt x="146507" y="43548"/>
                </a:moveTo>
                <a:lnTo>
                  <a:pt x="60324" y="43548"/>
                </a:lnTo>
                <a:lnTo>
                  <a:pt x="58394" y="44348"/>
                </a:lnTo>
                <a:lnTo>
                  <a:pt x="55219" y="47510"/>
                </a:lnTo>
                <a:lnTo>
                  <a:pt x="54432" y="49441"/>
                </a:lnTo>
                <a:lnTo>
                  <a:pt x="54432" y="70307"/>
                </a:lnTo>
                <a:lnTo>
                  <a:pt x="55219" y="72237"/>
                </a:lnTo>
                <a:lnTo>
                  <a:pt x="58394" y="75412"/>
                </a:lnTo>
                <a:lnTo>
                  <a:pt x="60324" y="76200"/>
                </a:lnTo>
                <a:lnTo>
                  <a:pt x="146507" y="76200"/>
                </a:lnTo>
                <a:lnTo>
                  <a:pt x="148424" y="75412"/>
                </a:lnTo>
                <a:lnTo>
                  <a:pt x="151599" y="72237"/>
                </a:lnTo>
                <a:lnTo>
                  <a:pt x="152399" y="70307"/>
                </a:lnTo>
                <a:lnTo>
                  <a:pt x="152399" y="49441"/>
                </a:lnTo>
                <a:lnTo>
                  <a:pt x="151599" y="47510"/>
                </a:lnTo>
                <a:lnTo>
                  <a:pt x="148424" y="44348"/>
                </a:lnTo>
                <a:lnTo>
                  <a:pt x="146507" y="43548"/>
                </a:lnTo>
                <a:close/>
              </a:path>
              <a:path w="152400" h="120015">
                <a:moveTo>
                  <a:pt x="146507" y="0"/>
                </a:moveTo>
                <a:lnTo>
                  <a:pt x="60324" y="0"/>
                </a:lnTo>
                <a:lnTo>
                  <a:pt x="58394" y="800"/>
                </a:lnTo>
                <a:lnTo>
                  <a:pt x="55219" y="3975"/>
                </a:lnTo>
                <a:lnTo>
                  <a:pt x="54432" y="5905"/>
                </a:lnTo>
                <a:lnTo>
                  <a:pt x="54432" y="26771"/>
                </a:lnTo>
                <a:lnTo>
                  <a:pt x="55219" y="28689"/>
                </a:lnTo>
                <a:lnTo>
                  <a:pt x="58394" y="31864"/>
                </a:lnTo>
                <a:lnTo>
                  <a:pt x="60324" y="32664"/>
                </a:lnTo>
                <a:lnTo>
                  <a:pt x="146507" y="32664"/>
                </a:lnTo>
                <a:lnTo>
                  <a:pt x="148424" y="31864"/>
                </a:lnTo>
                <a:lnTo>
                  <a:pt x="151599" y="28689"/>
                </a:lnTo>
                <a:lnTo>
                  <a:pt x="152399" y="26771"/>
                </a:lnTo>
                <a:lnTo>
                  <a:pt x="152399" y="5905"/>
                </a:lnTo>
                <a:lnTo>
                  <a:pt x="151599" y="3975"/>
                </a:lnTo>
                <a:lnTo>
                  <a:pt x="148424" y="800"/>
                </a:lnTo>
                <a:lnTo>
                  <a:pt x="146507" y="0"/>
                </a:lnTo>
                <a:close/>
              </a:path>
            </a:pathLst>
          </a:custGeom>
          <a:solidFill>
            <a:srgbClr val="FFCE08"/>
          </a:solidFill>
        </p:spPr>
        <p:txBody>
          <a:bodyPr wrap="square" lIns="0" tIns="0" rIns="0" bIns="0" rtlCol="0"/>
          <a:lstStyle/>
          <a:p>
            <a:endParaRPr/>
          </a:p>
        </p:txBody>
      </p:sp>
      <p:sp>
        <p:nvSpPr>
          <p:cNvPr id="4" name="Holder 4"/>
          <p:cNvSpPr>
            <a:spLocks noGrp="1"/>
          </p:cNvSpPr>
          <p:nvPr>
            <p:ph type="ftr" sz="quarter" idx="5"/>
          </p:nvPr>
        </p:nvSpPr>
        <p:spPr>
          <a:xfrm>
            <a:off x="1038860" y="6518503"/>
            <a:ext cx="2466340" cy="115416"/>
          </a:xfrm>
          <a:prstGeom prst="rect">
            <a:avLst/>
          </a:prstGeom>
        </p:spPr>
        <p:txBody>
          <a:bodyPr wrap="square" lIns="0" tIns="0" rIns="0" bIns="0">
            <a:spAutoFit/>
          </a:bodyPr>
          <a:lstStyle>
            <a:lvl1pPr>
              <a:defRPr sz="800" b="0" i="0">
                <a:solidFill>
                  <a:srgbClr val="939598"/>
                </a:solidFill>
                <a:latin typeface="Arial" charset="0"/>
                <a:ea typeface="Arial" charset="0"/>
                <a:cs typeface="Arial" charset="0"/>
              </a:defRPr>
            </a:lvl1p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6" name="Holder 6"/>
          <p:cNvSpPr>
            <a:spLocks noGrp="1"/>
          </p:cNvSpPr>
          <p:nvPr>
            <p:ph type="sldNum" sz="quarter" idx="7"/>
          </p:nvPr>
        </p:nvSpPr>
        <p:spPr>
          <a:xfrm>
            <a:off x="8559903" y="6517606"/>
            <a:ext cx="152400" cy="127000"/>
          </a:xfrm>
          <a:prstGeom prst="rect">
            <a:avLst/>
          </a:prstGeom>
        </p:spPr>
        <p:txBody>
          <a:bodyPr wrap="square" lIns="0" tIns="0" rIns="0" bIns="0">
            <a:spAutoFit/>
          </a:bodyPr>
          <a:lstStyle>
            <a:lvl1pPr>
              <a:defRPr sz="800" b="0" i="0">
                <a:solidFill>
                  <a:srgbClr val="939598"/>
                </a:solidFill>
                <a:latin typeface="Gotham Light"/>
                <a:cs typeface="Gotham Light"/>
              </a:defRPr>
            </a:lvl1pPr>
          </a:lstStyle>
          <a:p>
            <a:pPr marL="59055">
              <a:lnSpc>
                <a:spcPts val="915"/>
              </a:lnSpc>
            </a:pPr>
            <a:fld id="{81D60167-4931-47E6-BA6A-407CBD079E47}" type="slidenum">
              <a:rPr dirty="0"/>
              <a:t>‹#›</a:t>
            </a:fld>
            <a:endParaRPr/>
          </a:p>
        </p:txBody>
      </p:sp>
      <p:sp>
        <p:nvSpPr>
          <p:cNvPr id="11" name="bk object 19"/>
          <p:cNvSpPr/>
          <p:nvPr userDrawn="1"/>
        </p:nvSpPr>
        <p:spPr>
          <a:xfrm>
            <a:off x="17700" y="609600"/>
            <a:ext cx="436959" cy="304800"/>
          </a:xfrm>
          <a:custGeom>
            <a:avLst/>
            <a:gdLst/>
            <a:ahLst/>
            <a:cxnLst/>
            <a:rect l="l" t="t" r="r" b="b"/>
            <a:pathLst>
              <a:path w="127000" h="127000">
                <a:moveTo>
                  <a:pt x="127000" y="0"/>
                </a:moveTo>
                <a:lnTo>
                  <a:pt x="0" y="0"/>
                </a:lnTo>
                <a:lnTo>
                  <a:pt x="127000" y="127000"/>
                </a:lnTo>
                <a:lnTo>
                  <a:pt x="127000" y="0"/>
                </a:lnTo>
                <a:close/>
              </a:path>
            </a:pathLst>
          </a:custGeom>
          <a:solidFill>
            <a:srgbClr val="FF0000"/>
          </a:solidFill>
        </p:spPr>
        <p:txBody>
          <a:bodyPr wrap="square" lIns="0" tIns="0" rIns="0" bIns="0" rtlCol="0"/>
          <a:lstStyle/>
          <a:p>
            <a:endParaRPr>
              <a:solidFill>
                <a:srgbClr val="0070C0"/>
              </a:solidFill>
            </a:endParaRPr>
          </a:p>
        </p:txBody>
      </p:sp>
      <p:pic>
        <p:nvPicPr>
          <p:cNvPr id="20" name="Picture 10" descr="C:\Users\x-aleonardi\AppData\Local\Microsoft\Windows\Temporary Internet Files\Content.Outlook\5N17PIPC\CSV_Design-01.png"/>
          <p:cNvPicPr>
            <a:picLocks noChangeAspect="1" noChangeArrowheads="1"/>
          </p:cNvPicPr>
          <p:nvPr userDrawn="1"/>
        </p:nvPicPr>
        <p:blipFill>
          <a:blip r:embed="rId13" cstate="print"/>
          <a:srcRect/>
          <a:stretch>
            <a:fillRect/>
          </a:stretch>
        </p:blipFill>
        <p:spPr bwMode="auto">
          <a:xfrm>
            <a:off x="-76200" y="-76200"/>
            <a:ext cx="9372600" cy="798411"/>
          </a:xfrm>
          <a:prstGeom prst="rect">
            <a:avLst/>
          </a:prstGeom>
          <a:noFill/>
          <a:ln w="9525">
            <a:noFill/>
            <a:miter lim="800000"/>
            <a:headEnd/>
            <a:tailEnd/>
          </a:ln>
        </p:spPr>
      </p:pic>
      <p:sp>
        <p:nvSpPr>
          <p:cNvPr id="5" name="Rectangle 4"/>
          <p:cNvSpPr/>
          <p:nvPr userDrawn="1"/>
        </p:nvSpPr>
        <p:spPr>
          <a:xfrm>
            <a:off x="4391025" y="295729"/>
            <a:ext cx="4724400" cy="369332"/>
          </a:xfrm>
          <a:prstGeom prst="rect">
            <a:avLst/>
          </a:prstGeom>
        </p:spPr>
        <p:txBody>
          <a:bodyPr wrap="square">
            <a:spAutoFit/>
          </a:bodyPr>
          <a:lstStyle/>
          <a:p>
            <a:pPr marL="253365" algn="r">
              <a:lnSpc>
                <a:spcPct val="100000"/>
              </a:lnSpc>
              <a:spcBef>
                <a:spcPts val="190"/>
              </a:spcBef>
            </a:pPr>
            <a:r>
              <a:rPr lang="en-US" sz="1800" b="1" spc="0" dirty="0">
                <a:solidFill>
                  <a:srgbClr val="FFFFFF"/>
                </a:solidFill>
                <a:latin typeface="Arial" charset="0"/>
                <a:ea typeface="Arial" charset="0"/>
                <a:cs typeface="Arial" charset="0"/>
              </a:rPr>
              <a:t>Machine Learning Practitioner</a:t>
            </a:r>
            <a:endParaRPr lang="en-US" sz="1800" dirty="0">
              <a:latin typeface="Arial" charset="0"/>
              <a:ea typeface="Arial" charset="0"/>
              <a:cs typeface="Arial" charset="0"/>
            </a:endParaRPr>
          </a:p>
        </p:txBody>
      </p:sp>
    </p:spTree>
    <p:custDataLst>
      <p:tags r:id="rId10"/>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70" r:id="rId8"/>
  </p:sldLayoutIdLst>
  <p:hf hdr="0" dt="0"/>
  <p:txStyles>
    <p:titleStyle>
      <a:lvl1pPr>
        <a:defRPr>
          <a:solidFill>
            <a:srgbClr val="0070C0"/>
          </a:solidFill>
          <a:latin typeface="Arial" charset="0"/>
          <a:ea typeface="Arial" charset="0"/>
          <a:cs typeface="Arial" charset="0"/>
        </a:defRPr>
      </a:lvl1pPr>
    </p:titleStyle>
    <p:bodyStyle>
      <a:lvl1pPr marL="0">
        <a:defRPr sz="1200" b="0" i="0">
          <a:solidFill>
            <a:srgbClr val="4D4D4C"/>
          </a:solidFill>
          <a:latin typeface="Arial" charset="0"/>
          <a:ea typeface="Arial" charset="0"/>
          <a:cs typeface="Arial"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hyperlink" Target="https://performancemanager8.successfactors.com/sf/learning?destUrl=https://comcast.plateau.com/learning/user/deeplink_redirect.jsp?linkId%3dPROGRAM_DETAILS%26programID%3dENG-PRG-MLPRACTITIONER%26fromSF%3dY&amp;company=21114P"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3.xml"/><Relationship Id="rId1" Type="http://schemas.openxmlformats.org/officeDocument/2006/relationships/tags" Target="../tags/tag9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3.xml"/><Relationship Id="rId1" Type="http://schemas.openxmlformats.org/officeDocument/2006/relationships/tags" Target="../tags/tag9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9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ags" Target="../tags/tag98.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Layout" Target="../slideLayouts/slideLayout6.xml"/><Relationship Id="rId1" Type="http://schemas.openxmlformats.org/officeDocument/2006/relationships/tags" Target="../tags/tag99.xml"/><Relationship Id="rId5" Type="http://schemas.openxmlformats.org/officeDocument/2006/relationships/image" Target="../media/image27.jpeg"/><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tags" Target="../tags/tag100.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6.xml"/><Relationship Id="rId1" Type="http://schemas.openxmlformats.org/officeDocument/2006/relationships/tags" Target="../tags/tag10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2.xml"/></Relationships>
</file>

<file path=ppt/slides/_rels/slide27.xml.rels><?xml version="1.0" encoding="UTF-8" standalone="yes"?>
<Relationships xmlns="http://schemas.openxmlformats.org/package/2006/relationships"><Relationship Id="rId3" Type="http://schemas.openxmlformats.org/officeDocument/2006/relationships/hyperlink" Target="https://comcastcorp.sharepoint.com/sites/MachineLearningPractitioner/Lists/Machine%20Learning%20Practitioner%20Cohort%201/AllItems.aspx" TargetMode="External"/><Relationship Id="rId2" Type="http://schemas.openxmlformats.org/officeDocument/2006/relationships/slideLayout" Target="../slideLayouts/slideLayout6.xml"/><Relationship Id="rId1" Type="http://schemas.openxmlformats.org/officeDocument/2006/relationships/tags" Target="../tags/tag10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6.xml"/><Relationship Id="rId1" Type="http://schemas.openxmlformats.org/officeDocument/2006/relationships/tags" Target="../tags/tag10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26" Type="http://schemas.openxmlformats.org/officeDocument/2006/relationships/tags" Target="../tags/tag43.xml"/><Relationship Id="rId21" Type="http://schemas.openxmlformats.org/officeDocument/2006/relationships/tags" Target="../tags/tag38.xml"/><Relationship Id="rId34" Type="http://schemas.openxmlformats.org/officeDocument/2006/relationships/tags" Target="../tags/tag51.xml"/><Relationship Id="rId42" Type="http://schemas.openxmlformats.org/officeDocument/2006/relationships/tags" Target="../tags/tag59.xml"/><Relationship Id="rId47" Type="http://schemas.openxmlformats.org/officeDocument/2006/relationships/tags" Target="../tags/tag64.xml"/><Relationship Id="rId50" Type="http://schemas.openxmlformats.org/officeDocument/2006/relationships/tags" Target="../tags/tag67.xml"/><Relationship Id="rId55" Type="http://schemas.openxmlformats.org/officeDocument/2006/relationships/tags" Target="../tags/tag72.xml"/><Relationship Id="rId63" Type="http://schemas.openxmlformats.org/officeDocument/2006/relationships/tags" Target="../tags/tag80.xml"/><Relationship Id="rId68" Type="http://schemas.openxmlformats.org/officeDocument/2006/relationships/slideLayout" Target="../slideLayouts/slideLayout8.xml"/><Relationship Id="rId7" Type="http://schemas.openxmlformats.org/officeDocument/2006/relationships/tags" Target="../tags/tag24.xml"/><Relationship Id="rId2" Type="http://schemas.openxmlformats.org/officeDocument/2006/relationships/tags" Target="../tags/tag19.xml"/><Relationship Id="rId16" Type="http://schemas.openxmlformats.org/officeDocument/2006/relationships/tags" Target="../tags/tag33.xml"/><Relationship Id="rId29" Type="http://schemas.openxmlformats.org/officeDocument/2006/relationships/tags" Target="../tags/tag46.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tags" Target="../tags/tag49.xml"/><Relationship Id="rId37" Type="http://schemas.openxmlformats.org/officeDocument/2006/relationships/tags" Target="../tags/tag54.xml"/><Relationship Id="rId40" Type="http://schemas.openxmlformats.org/officeDocument/2006/relationships/tags" Target="../tags/tag57.xml"/><Relationship Id="rId45" Type="http://schemas.openxmlformats.org/officeDocument/2006/relationships/tags" Target="../tags/tag62.xml"/><Relationship Id="rId53" Type="http://schemas.openxmlformats.org/officeDocument/2006/relationships/tags" Target="../tags/tag70.xml"/><Relationship Id="rId58" Type="http://schemas.openxmlformats.org/officeDocument/2006/relationships/tags" Target="../tags/tag75.xml"/><Relationship Id="rId66" Type="http://schemas.openxmlformats.org/officeDocument/2006/relationships/tags" Target="../tags/tag83.xml"/><Relationship Id="rId5" Type="http://schemas.openxmlformats.org/officeDocument/2006/relationships/tags" Target="../tags/tag22.xml"/><Relationship Id="rId61" Type="http://schemas.openxmlformats.org/officeDocument/2006/relationships/tags" Target="../tags/tag78.xml"/><Relationship Id="rId19" Type="http://schemas.openxmlformats.org/officeDocument/2006/relationships/tags" Target="../tags/tag3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43" Type="http://schemas.openxmlformats.org/officeDocument/2006/relationships/tags" Target="../tags/tag60.xml"/><Relationship Id="rId48" Type="http://schemas.openxmlformats.org/officeDocument/2006/relationships/tags" Target="../tags/tag65.xml"/><Relationship Id="rId56" Type="http://schemas.openxmlformats.org/officeDocument/2006/relationships/tags" Target="../tags/tag73.xml"/><Relationship Id="rId64" Type="http://schemas.openxmlformats.org/officeDocument/2006/relationships/tags" Target="../tags/tag81.xml"/><Relationship Id="rId8" Type="http://schemas.openxmlformats.org/officeDocument/2006/relationships/tags" Target="../tags/tag25.xml"/><Relationship Id="rId51" Type="http://schemas.openxmlformats.org/officeDocument/2006/relationships/tags" Target="../tags/tag68.xml"/><Relationship Id="rId3" Type="http://schemas.openxmlformats.org/officeDocument/2006/relationships/tags" Target="../tags/tag20.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38" Type="http://schemas.openxmlformats.org/officeDocument/2006/relationships/tags" Target="../tags/tag55.xml"/><Relationship Id="rId46" Type="http://schemas.openxmlformats.org/officeDocument/2006/relationships/tags" Target="../tags/tag63.xml"/><Relationship Id="rId59" Type="http://schemas.openxmlformats.org/officeDocument/2006/relationships/tags" Target="../tags/tag76.xml"/><Relationship Id="rId67" Type="http://schemas.openxmlformats.org/officeDocument/2006/relationships/tags" Target="../tags/tag84.xml"/><Relationship Id="rId20" Type="http://schemas.openxmlformats.org/officeDocument/2006/relationships/tags" Target="../tags/tag37.xml"/><Relationship Id="rId41" Type="http://schemas.openxmlformats.org/officeDocument/2006/relationships/tags" Target="../tags/tag58.xml"/><Relationship Id="rId54" Type="http://schemas.openxmlformats.org/officeDocument/2006/relationships/tags" Target="../tags/tag71.xml"/><Relationship Id="rId62" Type="http://schemas.openxmlformats.org/officeDocument/2006/relationships/tags" Target="../tags/tag79.xml"/><Relationship Id="rId1" Type="http://schemas.openxmlformats.org/officeDocument/2006/relationships/tags" Target="../tags/tag18.xml"/><Relationship Id="rId6" Type="http://schemas.openxmlformats.org/officeDocument/2006/relationships/tags" Target="../tags/tag23.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tags" Target="../tags/tag53.xml"/><Relationship Id="rId49" Type="http://schemas.openxmlformats.org/officeDocument/2006/relationships/tags" Target="../tags/tag66.xml"/><Relationship Id="rId57" Type="http://schemas.openxmlformats.org/officeDocument/2006/relationships/tags" Target="../tags/tag74.xml"/><Relationship Id="rId10" Type="http://schemas.openxmlformats.org/officeDocument/2006/relationships/tags" Target="../tags/tag27.xml"/><Relationship Id="rId31" Type="http://schemas.openxmlformats.org/officeDocument/2006/relationships/tags" Target="../tags/tag48.xml"/><Relationship Id="rId44" Type="http://schemas.openxmlformats.org/officeDocument/2006/relationships/tags" Target="../tags/tag61.xml"/><Relationship Id="rId52" Type="http://schemas.openxmlformats.org/officeDocument/2006/relationships/tags" Target="../tags/tag69.xml"/><Relationship Id="rId60" Type="http://schemas.openxmlformats.org/officeDocument/2006/relationships/tags" Target="../tags/tag77.xml"/><Relationship Id="rId65" Type="http://schemas.openxmlformats.org/officeDocument/2006/relationships/tags" Target="../tags/tag82.xml"/><Relationship Id="rId4" Type="http://schemas.openxmlformats.org/officeDocument/2006/relationships/tags" Target="../tags/tag21.xml"/><Relationship Id="rId9" Type="http://schemas.openxmlformats.org/officeDocument/2006/relationships/tags" Target="../tags/tag26.xml"/><Relationship Id="rId13" Type="http://schemas.openxmlformats.org/officeDocument/2006/relationships/tags" Target="../tags/tag30.xml"/><Relationship Id="rId18" Type="http://schemas.openxmlformats.org/officeDocument/2006/relationships/tags" Target="../tags/tag35.xml"/><Relationship Id="rId39" Type="http://schemas.openxmlformats.org/officeDocument/2006/relationships/tags" Target="../tags/tag5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993"/>
          <a:stretch/>
        </p:blipFill>
        <p:spPr>
          <a:xfrm>
            <a:off x="0" y="1"/>
            <a:ext cx="9144000" cy="6857999"/>
          </a:xfrm>
          <a:prstGeom prst="rect">
            <a:avLst/>
          </a:prstGeom>
        </p:spPr>
      </p:pic>
      <p:sp>
        <p:nvSpPr>
          <p:cNvPr id="6" name="object 3"/>
          <p:cNvSpPr/>
          <p:nvPr/>
        </p:nvSpPr>
        <p:spPr>
          <a:xfrm>
            <a:off x="4495801" y="-1"/>
            <a:ext cx="3958704" cy="6858000"/>
          </a:xfrm>
          <a:prstGeom prst="rect">
            <a:avLst/>
          </a:prstGeom>
          <a:gradFill>
            <a:gsLst>
              <a:gs pos="0">
                <a:schemeClr val="tx1">
                  <a:alpha val="0"/>
                </a:schemeClr>
              </a:gs>
              <a:gs pos="87000">
                <a:schemeClr val="tx1">
                  <a:alpha val="66000"/>
                </a:schemeClr>
              </a:gs>
            </a:gsLst>
            <a:lin ang="10800000" scaled="0"/>
          </a:gradFill>
        </p:spPr>
        <p:txBody>
          <a:bodyPr wrap="square" lIns="0" tIns="0" rIns="0" bIns="0" rtlCol="0"/>
          <a:lstStyle/>
          <a:p>
            <a:endParaRPr/>
          </a:p>
        </p:txBody>
      </p:sp>
      <p:sp>
        <p:nvSpPr>
          <p:cNvPr id="7" name="object 3"/>
          <p:cNvSpPr/>
          <p:nvPr/>
        </p:nvSpPr>
        <p:spPr>
          <a:xfrm rot="10800000">
            <a:off x="609601" y="-1"/>
            <a:ext cx="3886200" cy="6858000"/>
          </a:xfrm>
          <a:prstGeom prst="rect">
            <a:avLst/>
          </a:prstGeom>
          <a:gradFill>
            <a:gsLst>
              <a:gs pos="0">
                <a:schemeClr val="tx1">
                  <a:alpha val="0"/>
                </a:schemeClr>
              </a:gs>
              <a:gs pos="87000">
                <a:schemeClr val="tx1">
                  <a:alpha val="66000"/>
                </a:schemeClr>
              </a:gs>
            </a:gsLst>
            <a:lin ang="10800000" scaled="0"/>
          </a:gradFill>
        </p:spPr>
        <p:txBody>
          <a:bodyPr wrap="square" lIns="0" tIns="0" rIns="0" bIns="0" rtlCol="0"/>
          <a:lstStyle/>
          <a:p>
            <a:endParaRPr/>
          </a:p>
        </p:txBody>
      </p:sp>
      <p:sp>
        <p:nvSpPr>
          <p:cNvPr id="13" name="object 13"/>
          <p:cNvSpPr txBox="1">
            <a:spLocks noGrp="1"/>
          </p:cNvSpPr>
          <p:nvPr>
            <p:ph type="title"/>
          </p:nvPr>
        </p:nvSpPr>
        <p:spPr>
          <a:xfrm>
            <a:off x="2362200" y="1239127"/>
            <a:ext cx="4419600" cy="1064715"/>
          </a:xfrm>
          <a:prstGeom prst="rect">
            <a:avLst/>
          </a:prstGeom>
        </p:spPr>
        <p:txBody>
          <a:bodyPr vert="horz" wrap="square" lIns="0" tIns="0" rIns="0" bIns="0" rtlCol="0">
            <a:spAutoFit/>
          </a:bodyPr>
          <a:lstStyle/>
          <a:p>
            <a:pPr marL="12700" marR="5080" algn="ctr">
              <a:lnSpc>
                <a:spcPct val="100899"/>
              </a:lnSpc>
            </a:pPr>
            <a:r>
              <a:rPr lang="en-US" sz="2400" b="1" spc="15" dirty="0">
                <a:solidFill>
                  <a:srgbClr val="FFFF00"/>
                </a:solidFill>
              </a:rPr>
              <a:t>Machine Learning Practitioner</a:t>
            </a:r>
            <a:r>
              <a:rPr lang="en-US" sz="2050" spc="15" dirty="0">
                <a:solidFill>
                  <a:srgbClr val="FFFFFF"/>
                </a:solidFill>
              </a:rPr>
              <a:t/>
            </a:r>
            <a:br>
              <a:rPr lang="en-US" sz="2050" spc="15" dirty="0">
                <a:solidFill>
                  <a:srgbClr val="FFFFFF"/>
                </a:solidFill>
              </a:rPr>
            </a:br>
            <a:r>
              <a:rPr lang="en-US" sz="2050" spc="15" dirty="0">
                <a:solidFill>
                  <a:srgbClr val="FFFFFF"/>
                </a:solidFill>
              </a:rPr>
              <a:t>Stakeholder Playbook</a:t>
            </a:r>
            <a:endParaRPr sz="2050" dirty="0"/>
          </a:p>
        </p:txBody>
      </p:sp>
      <p:pic>
        <p:nvPicPr>
          <p:cNvPr id="11" name="Picture 10" descr="C:\Users\x-aleonardi\AppData\Local\Microsoft\Windows\Temporary Internet Files\Content.Outlook\5N17PIPC\CSV_Design-01.png"/>
          <p:cNvPicPr>
            <a:picLocks noChangeAspect="1" noChangeArrowheads="1"/>
          </p:cNvPicPr>
          <p:nvPr/>
        </p:nvPicPr>
        <p:blipFill>
          <a:blip r:embed="rId4" cstate="print"/>
          <a:srcRect/>
          <a:stretch>
            <a:fillRect/>
          </a:stretch>
        </p:blipFill>
        <p:spPr bwMode="auto">
          <a:xfrm>
            <a:off x="-76200" y="-76200"/>
            <a:ext cx="9372600" cy="865188"/>
          </a:xfrm>
          <a:prstGeom prst="rect">
            <a:avLst/>
          </a:prstGeom>
          <a:noFill/>
          <a:ln w="9525">
            <a:noFill/>
            <a:miter lim="800000"/>
            <a:headEnd/>
            <a:tailEnd/>
          </a:ln>
        </p:spPr>
      </p:pic>
      <p:sp>
        <p:nvSpPr>
          <p:cNvPr id="4" name="Rectangle 3"/>
          <p:cNvSpPr/>
          <p:nvPr/>
        </p:nvSpPr>
        <p:spPr>
          <a:xfrm>
            <a:off x="0" y="6477000"/>
            <a:ext cx="9144000" cy="380999"/>
          </a:xfrm>
          <a:prstGeom prst="rect">
            <a:avLst/>
          </a:prstGeom>
          <a:gradFill>
            <a:gsLst>
              <a:gs pos="100000">
                <a:srgbClr val="CCE6FA">
                  <a:alpha val="33000"/>
                </a:srgbClr>
              </a:gs>
              <a:gs pos="24000">
                <a:srgbClr val="0070C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0382" y="4475516"/>
            <a:ext cx="2203236" cy="1082136"/>
          </a:xfrm>
          <a:prstGeom prst="rect">
            <a:avLst/>
          </a:prstGeom>
        </p:spPr>
      </p:pic>
      <p:sp>
        <p:nvSpPr>
          <p:cNvPr id="3" name="Footer Placeholder 2"/>
          <p:cNvSpPr>
            <a:spLocks noGrp="1"/>
          </p:cNvSpPr>
          <p:nvPr>
            <p:ph type="ftr" sz="quarter" idx="5"/>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5" name="Slide Number Placeholder 4"/>
          <p:cNvSpPr>
            <a:spLocks noGrp="1"/>
          </p:cNvSpPr>
          <p:nvPr>
            <p:ph type="sldNum" sz="quarter" idx="7"/>
          </p:nvPr>
        </p:nvSpPr>
        <p:spPr/>
        <p:txBody>
          <a:bodyPr/>
          <a:lstStyle/>
          <a:p>
            <a:pPr marL="59055">
              <a:lnSpc>
                <a:spcPts val="915"/>
              </a:lnSpc>
            </a:pPr>
            <a:fld id="{81D60167-4931-47E6-BA6A-407CBD079E47}" type="slidenum">
              <a:rPr lang="en-US" smtClean="0"/>
              <a:t>1</a:t>
            </a:fld>
            <a:endParaRPr lang="en-US"/>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10</a:t>
            </a:fld>
            <a:endParaRPr/>
          </a:p>
        </p:txBody>
      </p:sp>
      <p:sp>
        <p:nvSpPr>
          <p:cNvPr id="2" name="Title 1"/>
          <p:cNvSpPr>
            <a:spLocks noGrp="1"/>
          </p:cNvSpPr>
          <p:nvPr>
            <p:ph type="title"/>
          </p:nvPr>
        </p:nvSpPr>
        <p:spPr>
          <a:xfrm>
            <a:off x="682848" y="824280"/>
            <a:ext cx="8255000" cy="335280"/>
          </a:xfrm>
        </p:spPr>
        <p:txBody>
          <a:bodyPr/>
          <a:lstStyle/>
          <a:p>
            <a:r>
              <a:rPr lang="en-US" dirty="0"/>
              <a:t>The Learning Journey Portal – </a:t>
            </a:r>
            <a:r>
              <a:rPr lang="en-US" dirty="0" err="1"/>
              <a:t>myLearning</a:t>
            </a:r>
            <a:endParaRPr lang="en-US" dirty="0"/>
          </a:p>
        </p:txBody>
      </p:sp>
      <p:sp>
        <p:nvSpPr>
          <p:cNvPr id="6" name="object 4"/>
          <p:cNvSpPr txBox="1"/>
          <p:nvPr/>
        </p:nvSpPr>
        <p:spPr>
          <a:xfrm>
            <a:off x="357789" y="1287286"/>
            <a:ext cx="2302226" cy="1046440"/>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400" b="1" dirty="0"/>
              <a:t>Portal</a:t>
            </a:r>
          </a:p>
          <a:p>
            <a:pPr>
              <a:spcBef>
                <a:spcPts val="600"/>
              </a:spcBef>
              <a:spcAft>
                <a:spcPts val="600"/>
              </a:spcAft>
            </a:pPr>
            <a:r>
              <a:rPr lang="en-US" dirty="0"/>
              <a:t>New technology platform that provides program structure and administration for engineer, manager, and PALs.</a:t>
            </a:r>
          </a:p>
        </p:txBody>
      </p:sp>
      <p:sp>
        <p:nvSpPr>
          <p:cNvPr id="8" name="object 4"/>
          <p:cNvSpPr txBox="1"/>
          <p:nvPr/>
        </p:nvSpPr>
        <p:spPr>
          <a:xfrm>
            <a:off x="357789" y="4438762"/>
            <a:ext cx="2302226" cy="1661993"/>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400" b="1" dirty="0" smtClean="0"/>
              <a:t>Self-Directed </a:t>
            </a:r>
            <a:r>
              <a:rPr lang="en-US" sz="1400" b="1" dirty="0"/>
              <a:t>Progression</a:t>
            </a:r>
          </a:p>
          <a:p>
            <a:pPr>
              <a:spcBef>
                <a:spcPts val="600"/>
              </a:spcBef>
              <a:spcAft>
                <a:spcPts val="600"/>
              </a:spcAft>
            </a:pPr>
            <a:r>
              <a:rPr lang="en-US" sz="1200" dirty="0"/>
              <a:t>The content is divided into 8 week micro learning sections that provides an interactive and engaging learning experience. Each week the learner will complete the self paced content in the portal.</a:t>
            </a:r>
          </a:p>
        </p:txBody>
      </p:sp>
      <p:pic>
        <p:nvPicPr>
          <p:cNvPr id="9" name="Picture 8" descr="E:\people\17340863_xxl.png"/>
          <p:cNvPicPr>
            <a:picLocks noChangeAspect="1" noChangeArrowheads="1"/>
          </p:cNvPicPr>
          <p:nvPr/>
        </p:nvPicPr>
        <p:blipFill>
          <a:blip r:embed="rId3" cstate="print"/>
          <a:srcRect/>
          <a:stretch>
            <a:fillRect/>
          </a:stretch>
        </p:blipFill>
        <p:spPr bwMode="auto">
          <a:xfrm>
            <a:off x="2272030" y="4114800"/>
            <a:ext cx="1742423" cy="2285999"/>
          </a:xfrm>
          <a:prstGeom prst="rect">
            <a:avLst/>
          </a:prstGeom>
          <a:noFill/>
        </p:spPr>
      </p:pic>
      <p:pic>
        <p:nvPicPr>
          <p:cNvPr id="3" name="Picture 2"/>
          <p:cNvPicPr>
            <a:picLocks noChangeAspect="1"/>
          </p:cNvPicPr>
          <p:nvPr/>
        </p:nvPicPr>
        <p:blipFill rotWithShape="1">
          <a:blip r:embed="rId4"/>
          <a:srcRect l="16677" t="24286" r="19720" b="41925"/>
          <a:stretch/>
        </p:blipFill>
        <p:spPr>
          <a:xfrm>
            <a:off x="2548577" y="1582873"/>
            <a:ext cx="5720779" cy="1709530"/>
          </a:xfrm>
          <a:prstGeom prst="rect">
            <a:avLst/>
          </a:prstGeom>
        </p:spPr>
      </p:pic>
      <p:pic>
        <p:nvPicPr>
          <p:cNvPr id="4" name="Picture 3"/>
          <p:cNvPicPr>
            <a:picLocks noChangeAspect="1"/>
          </p:cNvPicPr>
          <p:nvPr/>
        </p:nvPicPr>
        <p:blipFill rotWithShape="1">
          <a:blip r:embed="rId5"/>
          <a:srcRect l="18818" t="15065" r="35250" b="6094"/>
          <a:stretch/>
        </p:blipFill>
        <p:spPr>
          <a:xfrm>
            <a:off x="3975409" y="3311813"/>
            <a:ext cx="3841595" cy="3105387"/>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70752844"/>
              </p:ext>
            </p:extLst>
          </p:nvPr>
        </p:nvGraphicFramePr>
        <p:xfrm>
          <a:off x="261771" y="2415297"/>
          <a:ext cx="2106278" cy="2103120"/>
        </p:xfrm>
        <a:graphic>
          <a:graphicData uri="http://schemas.openxmlformats.org/drawingml/2006/table">
            <a:tbl>
              <a:tblPr/>
              <a:tblGrid>
                <a:gridCol w="2106278">
                  <a:extLst>
                    <a:ext uri="{9D8B030D-6E8A-4147-A177-3AD203B41FA5}">
                      <a16:colId xmlns:a16="http://schemas.microsoft.com/office/drawing/2014/main" val="3885560824"/>
                    </a:ext>
                  </a:extLst>
                </a:gridCol>
              </a:tblGrid>
              <a:tr h="1341984">
                <a:tc>
                  <a:txBody>
                    <a:bodyPr/>
                    <a:lstStyle/>
                    <a:p>
                      <a:r>
                        <a:rPr lang="en-US" sz="1200" dirty="0" smtClean="0">
                          <a:hlinkClick r:id="rId6"/>
                        </a:rPr>
                        <a:t>https://performancemanager8.successfactors.com/sf/learning?destUrl=https%3a%2f%2fcomcast%2eplateau%2ecom%2flearning%2fuser%2fdeeplink%5fredirect%2ejsp%3flinkId%3dPROGRAM%5fDETAILS%26programID%3dENG%2dPRG%2dMLPRACTITIONER%26fromSF%3dY&amp;company=21114P</a:t>
                      </a:r>
                      <a:endParaRPr lang="en-US" sz="1200" dirty="0" smtClean="0"/>
                    </a:p>
                    <a:p>
                      <a:endParaRPr lang="en-US" sz="1200" dirty="0" smtClean="0"/>
                    </a:p>
                  </a:txBody>
                  <a:tcPr anchor="ctr">
                    <a:lnL>
                      <a:noFill/>
                    </a:lnL>
                    <a:lnR>
                      <a:noFill/>
                    </a:lnR>
                    <a:lnT>
                      <a:noFill/>
                    </a:lnT>
                    <a:lnB>
                      <a:noFill/>
                    </a:lnB>
                  </a:tcPr>
                </a:tc>
                <a:extLst>
                  <a:ext uri="{0D108BD9-81ED-4DB2-BD59-A6C34878D82A}">
                    <a16:rowId xmlns:a16="http://schemas.microsoft.com/office/drawing/2014/main" val="4033835040"/>
                  </a:ext>
                </a:extLst>
              </a:tr>
            </a:tbl>
          </a:graphicData>
        </a:graphic>
      </p:graphicFrame>
      <p:sp>
        <p:nvSpPr>
          <p:cNvPr id="10" name="Rectangle 1"/>
          <p:cNvSpPr>
            <a:spLocks noChangeArrowheads="1"/>
          </p:cNvSpPr>
          <p:nvPr/>
        </p:nvSpPr>
        <p:spPr bwMode="auto">
          <a:xfrm>
            <a:off x="357789" y="491494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t>Fostering a Learning Mindset Beyond Machine Learning Practitio</a:t>
            </a:r>
            <a:r>
              <a:rPr lang="en-US" dirty="0"/>
              <a:t>ner</a:t>
            </a:r>
          </a:p>
        </p:txBody>
      </p:sp>
      <p:sp>
        <p:nvSpPr>
          <p:cNvPr id="3" name="Text Placeholder 2"/>
          <p:cNvSpPr>
            <a:spLocks noGrp="1"/>
          </p:cNvSpPr>
          <p:nvPr>
            <p:ph type="body" idx="1"/>
          </p:nvPr>
        </p:nvSpPr>
        <p:spPr>
          <a:xfrm>
            <a:off x="444500" y="1343149"/>
            <a:ext cx="7973636" cy="797035"/>
          </a:xfrm>
        </p:spPr>
        <p:txBody>
          <a:bodyPr/>
          <a:lstStyle/>
          <a:p>
            <a:r>
              <a:rPr lang="en-US" sz="1200" dirty="0">
                <a:solidFill>
                  <a:schemeClr val="tx1"/>
                </a:solidFill>
              </a:rPr>
              <a:t>The learner’s journey doesn’t end after completion of the this program.  They are encouraged to begin their next learning journey by requesting to participate in the Machine Learning Academy. This program will be ready at the conclusion of the first iteration of the Machine Learning Practitioner program. It is estimated that it will be ready in January 2019.</a:t>
            </a:r>
          </a:p>
        </p:txBody>
      </p:sp>
      <p:sp>
        <p:nvSpPr>
          <p:cNvPr id="7" name="object 20"/>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5" name="Slide Number Placeholder 4"/>
          <p:cNvSpPr>
            <a:spLocks noGrp="1"/>
          </p:cNvSpPr>
          <p:nvPr>
            <p:ph type="sldNum" sz="quarter" idx="7"/>
          </p:nvPr>
        </p:nvSpPr>
        <p:spPr>
          <a:xfrm>
            <a:off x="8559902" y="6517606"/>
            <a:ext cx="203097" cy="116313"/>
          </a:xfrm>
        </p:spPr>
        <p:txBody>
          <a:bodyPr/>
          <a:lstStyle/>
          <a:p>
            <a:pPr marL="59055">
              <a:lnSpc>
                <a:spcPts val="915"/>
              </a:lnSpc>
            </a:pPr>
            <a:fld id="{81D60167-4931-47E6-BA6A-407CBD079E47}" type="slidenum">
              <a:rPr lang="en-US" smtClean="0"/>
              <a:t>11</a:t>
            </a:fld>
            <a:endParaRPr lang="en-US"/>
          </a:p>
        </p:txBody>
      </p:sp>
      <p:pic>
        <p:nvPicPr>
          <p:cNvPr id="4" name="Picture 3"/>
          <p:cNvPicPr>
            <a:picLocks noChangeAspect="1"/>
          </p:cNvPicPr>
          <p:nvPr/>
        </p:nvPicPr>
        <p:blipFill rotWithShape="1">
          <a:blip r:embed="rId3"/>
          <a:srcRect l="32919" t="21636" r="15094" b="8025"/>
          <a:stretch/>
        </p:blipFill>
        <p:spPr>
          <a:xfrm>
            <a:off x="1728439" y="2028314"/>
            <a:ext cx="5598429" cy="4260692"/>
          </a:xfrm>
          <a:prstGeom prst="rect">
            <a:avLst/>
          </a:prstGeom>
        </p:spPr>
      </p:pic>
    </p:spTree>
    <p:custDataLst>
      <p:tags r:id="rId1"/>
    </p:custDataLst>
    <p:extLst>
      <p:ext uri="{BB962C8B-B14F-4D97-AF65-F5344CB8AC3E}">
        <p14:creationId xmlns:p14="http://schemas.microsoft.com/office/powerpoint/2010/main" val="192571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 Roles and Responsibilities</a:t>
            </a:r>
          </a:p>
        </p:txBody>
      </p:sp>
      <p:sp>
        <p:nvSpPr>
          <p:cNvPr id="7" name="Content Placeholder 6"/>
          <p:cNvSpPr>
            <a:spLocks noGrp="1"/>
          </p:cNvSpPr>
          <p:nvPr>
            <p:ph idx="1"/>
          </p:nvPr>
        </p:nvSpPr>
        <p:spPr>
          <a:xfrm>
            <a:off x="444500" y="1690339"/>
            <a:ext cx="8255000" cy="2103140"/>
          </a:xfrm>
        </p:spPr>
        <p:txBody>
          <a:bodyPr vert="horz" wrap="square" lIns="0" tIns="0" rIns="0" bIns="0" rtlCol="0">
            <a:spAutoFit/>
          </a:bodyPr>
          <a:lstStyle/>
          <a:p>
            <a:pPr marL="12700" marR="88900" algn="l" rtl="0">
              <a:spcBef>
                <a:spcPts val="969"/>
              </a:spcBef>
            </a:pPr>
            <a:r>
              <a:rPr lang="en-US" sz="1400" b="1" kern="1200" spc="-10" dirty="0"/>
              <a:t>Overview of Program Roles</a:t>
            </a:r>
          </a:p>
          <a:p>
            <a:pPr marL="184150" marR="88900" indent="-171450" algn="l" rtl="0">
              <a:spcBef>
                <a:spcPts val="1200"/>
              </a:spcBef>
              <a:buFont typeface="Arial" panose="020B0604020202020204" pitchFamily="34" charset="0"/>
              <a:buChar char="•"/>
            </a:pPr>
            <a:r>
              <a:rPr lang="en-US" sz="1200" kern="1200" spc="-10" dirty="0"/>
              <a:t>Software Engineers or Technical Leaders</a:t>
            </a:r>
          </a:p>
          <a:p>
            <a:pPr marL="184150" marR="88900" indent="-171450" algn="l" rtl="0">
              <a:spcBef>
                <a:spcPts val="969"/>
              </a:spcBef>
              <a:buFont typeface="Arial" panose="020B0604020202020204" pitchFamily="34" charset="0"/>
              <a:buChar char="•"/>
            </a:pPr>
            <a:r>
              <a:rPr lang="en-US" sz="1200" kern="1200" spc="-10" dirty="0"/>
              <a:t>Manager</a:t>
            </a:r>
          </a:p>
          <a:p>
            <a:pPr marL="184150" marR="88900" indent="-171450" algn="l" rtl="0">
              <a:spcBef>
                <a:spcPts val="969"/>
              </a:spcBef>
              <a:buFont typeface="Arial" panose="020B0604020202020204" pitchFamily="34" charset="0"/>
              <a:buChar char="•"/>
            </a:pPr>
            <a:r>
              <a:rPr lang="en-US" sz="1200" kern="1200" spc="-10" dirty="0"/>
              <a:t>Peer Assisted Learner (PAL)</a:t>
            </a:r>
          </a:p>
          <a:p>
            <a:pPr marL="184150" marR="88900" indent="-171450" algn="l" rtl="0">
              <a:spcBef>
                <a:spcPts val="969"/>
              </a:spcBef>
              <a:buFont typeface="Arial" panose="020B0604020202020204" pitchFamily="34" charset="0"/>
              <a:buChar char="•"/>
            </a:pPr>
            <a:r>
              <a:rPr lang="en-US" sz="1200" kern="1200" spc="-10" dirty="0"/>
              <a:t>Subject Matter Experts (SME) </a:t>
            </a:r>
          </a:p>
          <a:p>
            <a:pPr marL="184150" marR="88900" indent="-171450" algn="l" rtl="0">
              <a:spcBef>
                <a:spcPts val="969"/>
              </a:spcBef>
              <a:buFont typeface="Arial" panose="020B0604020202020204" pitchFamily="34" charset="0"/>
              <a:buChar char="•"/>
            </a:pPr>
            <a:r>
              <a:rPr lang="en-US" sz="1200" kern="1200" spc="-10" dirty="0"/>
              <a:t>Comcast University</a:t>
            </a:r>
          </a:p>
          <a:p>
            <a:pPr marL="12700" marR="88900" algn="l" rtl="0">
              <a:spcBef>
                <a:spcPts val="969"/>
              </a:spcBef>
            </a:pPr>
            <a:endParaRPr lang="en-US" sz="1100" kern="1200" spc="-10" dirty="0"/>
          </a:p>
        </p:txBody>
      </p:sp>
      <p:pic>
        <p:nvPicPr>
          <p:cNvPr id="8" name="Picture 2" descr="\\genphysics.com\pottstown\Shared\iStock (All File Types)\People\iStock_000010754350XLarge.jpg"/>
          <p:cNvPicPr>
            <a:picLocks noChangeAspect="1" noChangeArrowheads="1"/>
          </p:cNvPicPr>
          <p:nvPr/>
        </p:nvPicPr>
        <p:blipFill>
          <a:blip r:embed="rId3" cstate="print"/>
          <a:srcRect t="18788" r="15833" b="11634"/>
          <a:stretch>
            <a:fillRect/>
          </a:stretch>
        </p:blipFill>
        <p:spPr bwMode="auto">
          <a:xfrm flipH="1">
            <a:off x="3657599" y="1624871"/>
            <a:ext cx="4091641" cy="24580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Rectangle 2"/>
          <p:cNvSpPr/>
          <p:nvPr/>
        </p:nvSpPr>
        <p:spPr>
          <a:xfrm>
            <a:off x="444499" y="4483209"/>
            <a:ext cx="7304741" cy="101566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Expectations</a:t>
            </a:r>
          </a:p>
          <a:p>
            <a:pPr>
              <a:spcBef>
                <a:spcPts val="1200"/>
              </a:spcBef>
            </a:pPr>
            <a:r>
              <a:rPr lang="en-US" sz="1200" dirty="0">
                <a:latin typeface="Arial" panose="020B0604020202020204" pitchFamily="34" charset="0"/>
                <a:cs typeface="Arial" panose="020B0604020202020204" pitchFamily="34" charset="0"/>
              </a:rPr>
              <a:t>The Machine Learning Practitioner program was designed as a flexible, self-directed learning journey that analysts can complete mostly on their own.  However, for sustained success, the program necessitates certain roles and responsibilities. </a:t>
            </a:r>
          </a:p>
        </p:txBody>
      </p:sp>
      <p:sp>
        <p:nvSpPr>
          <p:cNvPr id="9"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4" name="Slide Number Placeholder 3"/>
          <p:cNvSpPr>
            <a:spLocks noGrp="1"/>
          </p:cNvSpPr>
          <p:nvPr>
            <p:ph type="sldNum" sz="quarter" idx="7"/>
          </p:nvPr>
        </p:nvSpPr>
        <p:spPr>
          <a:xfrm>
            <a:off x="8559902" y="6517606"/>
            <a:ext cx="279297" cy="116313"/>
          </a:xfrm>
        </p:spPr>
        <p:txBody>
          <a:bodyPr/>
          <a:lstStyle/>
          <a:p>
            <a:pPr marL="59055">
              <a:lnSpc>
                <a:spcPts val="915"/>
              </a:lnSpc>
            </a:pPr>
            <a:fld id="{81D60167-4931-47E6-BA6A-407CBD079E47}" type="slidenum">
              <a:rPr lang="en-US" smtClean="0"/>
              <a:t>12</a:t>
            </a:fld>
            <a:endParaRPr lang="en-US"/>
          </a:p>
        </p:txBody>
      </p:sp>
    </p:spTree>
    <p:custDataLst>
      <p:tags r:id="rId1"/>
    </p:custDataLst>
    <p:extLst>
      <p:ext uri="{BB962C8B-B14F-4D97-AF65-F5344CB8AC3E}">
        <p14:creationId xmlns:p14="http://schemas.microsoft.com/office/powerpoint/2010/main" val="181798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13</a:t>
            </a:fld>
            <a:endParaRPr/>
          </a:p>
        </p:txBody>
      </p:sp>
      <p:sp>
        <p:nvSpPr>
          <p:cNvPr id="2" name="Title 1"/>
          <p:cNvSpPr>
            <a:spLocks noGrp="1"/>
          </p:cNvSpPr>
          <p:nvPr>
            <p:ph type="title"/>
          </p:nvPr>
        </p:nvSpPr>
        <p:spPr>
          <a:xfrm>
            <a:off x="440974" y="882396"/>
            <a:ext cx="8255000" cy="335280"/>
          </a:xfrm>
        </p:spPr>
        <p:txBody>
          <a:bodyPr/>
          <a:lstStyle/>
          <a:p>
            <a:r>
              <a:rPr lang="en-US" dirty="0"/>
              <a:t>Software Engineer or Technical Leader</a:t>
            </a:r>
          </a:p>
        </p:txBody>
      </p:sp>
      <p:sp>
        <p:nvSpPr>
          <p:cNvPr id="19" name="object 4"/>
          <p:cNvSpPr txBox="1"/>
          <p:nvPr/>
        </p:nvSpPr>
        <p:spPr>
          <a:xfrm>
            <a:off x="440974" y="1966021"/>
            <a:ext cx="4979767" cy="4434547"/>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Roles</a:t>
            </a:r>
            <a:endParaRPr lang="en-US" b="1" dirty="0"/>
          </a:p>
          <a:p>
            <a:pPr marL="184150" indent="-171450">
              <a:spcBef>
                <a:spcPts val="0"/>
              </a:spcBef>
              <a:spcAft>
                <a:spcPts val="200"/>
              </a:spcAft>
              <a:buFont typeface="Arial" panose="020B0604020202020204" pitchFamily="34" charset="0"/>
              <a:buChar char="•"/>
            </a:pPr>
            <a:r>
              <a:rPr lang="en-US" sz="1050" dirty="0"/>
              <a:t>Program Participant</a:t>
            </a:r>
          </a:p>
          <a:p>
            <a:pPr marL="184150" indent="-171450">
              <a:spcBef>
                <a:spcPts val="0"/>
              </a:spcBef>
              <a:spcAft>
                <a:spcPts val="200"/>
              </a:spcAft>
              <a:buFont typeface="Arial" panose="020B0604020202020204" pitchFamily="34" charset="0"/>
              <a:buChar char="•"/>
            </a:pPr>
            <a:r>
              <a:rPr lang="en-US" sz="1050" dirty="0"/>
              <a:t>Learner</a:t>
            </a:r>
          </a:p>
          <a:p>
            <a:pPr marL="184150" indent="-171450">
              <a:spcBef>
                <a:spcPts val="0"/>
              </a:spcBef>
              <a:spcAft>
                <a:spcPts val="200"/>
              </a:spcAft>
              <a:buFont typeface="Arial" panose="020B0604020202020204" pitchFamily="34" charset="0"/>
              <a:buChar char="•"/>
            </a:pPr>
            <a:r>
              <a:rPr lang="en-US" sz="1050" dirty="0"/>
              <a:t>Observer</a:t>
            </a:r>
          </a:p>
          <a:p>
            <a:pPr marL="184150" indent="-171450">
              <a:spcBef>
                <a:spcPts val="0"/>
              </a:spcBef>
              <a:spcAft>
                <a:spcPts val="200"/>
              </a:spcAft>
              <a:buFont typeface="Arial" panose="020B0604020202020204" pitchFamily="34" charset="0"/>
              <a:buChar char="•"/>
            </a:pPr>
            <a:r>
              <a:rPr lang="en-US" sz="1050" dirty="0"/>
              <a:t>Inquisitor</a:t>
            </a:r>
          </a:p>
          <a:p>
            <a:pPr marL="184150" indent="-171450">
              <a:spcBef>
                <a:spcPts val="0"/>
              </a:spcBef>
              <a:spcAft>
                <a:spcPts val="200"/>
              </a:spcAft>
              <a:buFont typeface="Arial" panose="020B0604020202020204" pitchFamily="34" charset="0"/>
              <a:buChar char="•"/>
            </a:pPr>
            <a:r>
              <a:rPr lang="en-US" sz="1050" dirty="0"/>
              <a:t>Critical Thinker</a:t>
            </a:r>
          </a:p>
          <a:p>
            <a:pPr marL="184150" indent="-171450">
              <a:spcBef>
                <a:spcPts val="0"/>
              </a:spcBef>
              <a:spcAft>
                <a:spcPts val="200"/>
              </a:spcAft>
              <a:buFont typeface="Arial" panose="020B0604020202020204" pitchFamily="34" charset="0"/>
              <a:buChar char="•"/>
            </a:pPr>
            <a:r>
              <a:rPr lang="en-US" sz="1050" dirty="0"/>
              <a:t>Practitioner</a:t>
            </a:r>
          </a:p>
          <a:p>
            <a:pPr marL="184150" indent="-171450">
              <a:spcBef>
                <a:spcPts val="0"/>
              </a:spcBef>
              <a:spcAft>
                <a:spcPts val="200"/>
              </a:spcAft>
              <a:buFont typeface="Arial" panose="020B0604020202020204" pitchFamily="34" charset="0"/>
              <a:buChar char="•"/>
            </a:pPr>
            <a:r>
              <a:rPr lang="en-US" sz="1050" dirty="0"/>
              <a:t>Communicator</a:t>
            </a:r>
          </a:p>
          <a:p>
            <a:pPr>
              <a:spcBef>
                <a:spcPts val="600"/>
              </a:spcBef>
              <a:spcAft>
                <a:spcPts val="600"/>
              </a:spcAft>
            </a:pPr>
            <a:r>
              <a:rPr lang="en-US" sz="1200" b="1" dirty="0"/>
              <a:t>Tasks</a:t>
            </a:r>
            <a:endParaRPr lang="en-US" sz="1050" dirty="0"/>
          </a:p>
          <a:p>
            <a:pPr marL="189738" indent="-171450">
              <a:spcBef>
                <a:spcPts val="0"/>
              </a:spcBef>
              <a:spcAft>
                <a:spcPts val="200"/>
              </a:spcAft>
              <a:buFont typeface="Arial" panose="020B0604020202020204" pitchFamily="34" charset="0"/>
              <a:buChar char="•"/>
            </a:pPr>
            <a:r>
              <a:rPr lang="en-US" sz="1050" dirty="0"/>
              <a:t>Complete all program activities within 8-week allotted time</a:t>
            </a:r>
          </a:p>
          <a:p>
            <a:pPr marL="189738" indent="-171450">
              <a:spcBef>
                <a:spcPts val="0"/>
              </a:spcBef>
              <a:spcAft>
                <a:spcPts val="200"/>
              </a:spcAft>
              <a:buFont typeface="Arial" panose="020B0604020202020204" pitchFamily="34" charset="0"/>
              <a:buChar char="•"/>
            </a:pPr>
            <a:r>
              <a:rPr lang="en-US" sz="1050" dirty="0"/>
              <a:t>Work independently during self-directed activities</a:t>
            </a:r>
          </a:p>
          <a:p>
            <a:pPr marL="189738" indent="-171450">
              <a:spcBef>
                <a:spcPts val="0"/>
              </a:spcBef>
              <a:spcAft>
                <a:spcPts val="200"/>
              </a:spcAft>
              <a:buFont typeface="Arial" panose="020B0604020202020204" pitchFamily="34" charset="0"/>
              <a:buChar char="•"/>
            </a:pPr>
            <a:r>
              <a:rPr lang="en-US" sz="1050" dirty="0"/>
              <a:t>Use the learning journey portal to engage with course content</a:t>
            </a:r>
          </a:p>
          <a:p>
            <a:pPr marL="189738" indent="-171450">
              <a:spcBef>
                <a:spcPts val="0"/>
              </a:spcBef>
              <a:spcAft>
                <a:spcPts val="200"/>
              </a:spcAft>
              <a:buFont typeface="Arial" panose="020B0604020202020204" pitchFamily="34" charset="0"/>
              <a:buChar char="•"/>
            </a:pPr>
            <a:r>
              <a:rPr lang="en-US" sz="1050" dirty="0"/>
              <a:t>Partner with PALs and SMEs to complete experiential learning activities</a:t>
            </a:r>
          </a:p>
          <a:p>
            <a:pPr>
              <a:spcBef>
                <a:spcPts val="600"/>
              </a:spcBef>
              <a:spcAft>
                <a:spcPts val="600"/>
              </a:spcAft>
            </a:pPr>
            <a:r>
              <a:rPr lang="en-US" sz="1200" b="1" dirty="0"/>
              <a:t>Expectations</a:t>
            </a:r>
            <a:endParaRPr lang="en-US" b="1" dirty="0"/>
          </a:p>
          <a:p>
            <a:pPr marL="184150" indent="-171450">
              <a:spcBef>
                <a:spcPts val="0"/>
              </a:spcBef>
              <a:spcAft>
                <a:spcPts val="200"/>
              </a:spcAft>
              <a:buFont typeface="Arial" panose="020B0604020202020204" pitchFamily="34" charset="0"/>
              <a:buChar char="•"/>
            </a:pPr>
            <a:r>
              <a:rPr lang="en-US" sz="1050" dirty="0"/>
              <a:t>Take initiative to complete program tasks in a timely manner</a:t>
            </a:r>
          </a:p>
          <a:p>
            <a:pPr marL="184150" indent="-171450">
              <a:spcBef>
                <a:spcPts val="0"/>
              </a:spcBef>
              <a:spcAft>
                <a:spcPts val="200"/>
              </a:spcAft>
              <a:buFont typeface="Arial" panose="020B0604020202020204" pitchFamily="34" charset="0"/>
              <a:buChar char="•"/>
            </a:pPr>
            <a:r>
              <a:rPr lang="en-US" sz="1050" dirty="0"/>
              <a:t>Communicate with manager and PAL to manage workload</a:t>
            </a:r>
          </a:p>
          <a:p>
            <a:pPr marL="184150" indent="-171450">
              <a:spcBef>
                <a:spcPts val="0"/>
              </a:spcBef>
              <a:spcAft>
                <a:spcPts val="200"/>
              </a:spcAft>
              <a:buFont typeface="Arial" panose="020B0604020202020204" pitchFamily="34" charset="0"/>
              <a:buChar char="•"/>
            </a:pPr>
            <a:r>
              <a:rPr lang="en-US" sz="1050" dirty="0"/>
              <a:t>Network and build professional relationships with coworkers</a:t>
            </a:r>
          </a:p>
          <a:p>
            <a:pPr marL="184150" indent="-171450">
              <a:spcBef>
                <a:spcPts val="0"/>
              </a:spcBef>
              <a:spcAft>
                <a:spcPts val="200"/>
              </a:spcAft>
              <a:buFont typeface="Arial" panose="020B0604020202020204" pitchFamily="34" charset="0"/>
              <a:buChar char="•"/>
            </a:pPr>
            <a:r>
              <a:rPr lang="en-US" sz="1050" dirty="0"/>
              <a:t>Think critically about program material and your role in supporting our network</a:t>
            </a:r>
          </a:p>
          <a:p>
            <a:pPr marL="184150" indent="-171450">
              <a:spcBef>
                <a:spcPts val="0"/>
              </a:spcBef>
              <a:spcAft>
                <a:spcPts val="200"/>
              </a:spcAft>
              <a:buFont typeface="Arial" panose="020B0604020202020204" pitchFamily="34" charset="0"/>
              <a:buChar char="•"/>
            </a:pPr>
            <a:r>
              <a:rPr lang="en-US" sz="1050" dirty="0"/>
              <a:t>Apply knowledge and skills to add value</a:t>
            </a:r>
          </a:p>
          <a:p>
            <a:pPr>
              <a:spcBef>
                <a:spcPts val="600"/>
              </a:spcBef>
              <a:spcAft>
                <a:spcPts val="600"/>
              </a:spcAft>
            </a:pPr>
            <a:r>
              <a:rPr lang="en-US" sz="1200" b="1" dirty="0"/>
              <a:t>Time Commitment</a:t>
            </a:r>
          </a:p>
          <a:p>
            <a:pPr marL="184150" indent="-171450">
              <a:spcBef>
                <a:spcPts val="0"/>
              </a:spcBef>
              <a:spcAft>
                <a:spcPts val="200"/>
              </a:spcAft>
              <a:buFont typeface="Arial" panose="020B0604020202020204" pitchFamily="34" charset="0"/>
              <a:buChar char="•"/>
            </a:pPr>
            <a:r>
              <a:rPr lang="en-US" sz="1050" dirty="0" smtClean="0"/>
              <a:t>45 </a:t>
            </a:r>
            <a:r>
              <a:rPr lang="en-US" sz="1050" dirty="0"/>
              <a:t>hours over 8-week learning journey</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608" r="33993"/>
          <a:stretch/>
        </p:blipFill>
        <p:spPr>
          <a:xfrm>
            <a:off x="5571237" y="2805521"/>
            <a:ext cx="2971379" cy="3575770"/>
          </a:xfrm>
          <a:prstGeom prst="rect">
            <a:avLst/>
          </a:prstGeom>
        </p:spPr>
      </p:pic>
      <p:sp>
        <p:nvSpPr>
          <p:cNvPr id="7" name="object 4"/>
          <p:cNvSpPr txBox="1"/>
          <p:nvPr/>
        </p:nvSpPr>
        <p:spPr>
          <a:xfrm>
            <a:off x="440974" y="1299272"/>
            <a:ext cx="7600090" cy="584775"/>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Overview</a:t>
            </a:r>
          </a:p>
          <a:p>
            <a:pPr>
              <a:spcBef>
                <a:spcPts val="0"/>
              </a:spcBef>
            </a:pPr>
            <a:r>
              <a:rPr lang="en-US" sz="1050" dirty="0"/>
              <a:t>At the center of the Machine Learning Practitioner program is the software engineer or technical leader. The goal is for them to learn and apply machine learning and make a plan of action during their learning journey.   </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14</a:t>
            </a:fld>
            <a:endParaRPr/>
          </a:p>
        </p:txBody>
      </p:sp>
      <p:sp>
        <p:nvSpPr>
          <p:cNvPr id="2" name="Title 1"/>
          <p:cNvSpPr>
            <a:spLocks noGrp="1"/>
          </p:cNvSpPr>
          <p:nvPr>
            <p:ph type="title"/>
          </p:nvPr>
        </p:nvSpPr>
        <p:spPr>
          <a:xfrm>
            <a:off x="457303" y="800285"/>
            <a:ext cx="8255000" cy="335280"/>
          </a:xfrm>
        </p:spPr>
        <p:txBody>
          <a:bodyPr/>
          <a:lstStyle/>
          <a:p>
            <a:r>
              <a:rPr lang="en-US" dirty="0"/>
              <a:t>Peer Assisted Learning (PAL)</a:t>
            </a:r>
          </a:p>
        </p:txBody>
      </p:sp>
      <p:sp>
        <p:nvSpPr>
          <p:cNvPr id="7" name="object 4"/>
          <p:cNvSpPr txBox="1"/>
          <p:nvPr/>
        </p:nvSpPr>
        <p:spPr>
          <a:xfrm>
            <a:off x="440973" y="1893208"/>
            <a:ext cx="5826012" cy="4670509"/>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Roles</a:t>
            </a:r>
            <a:endParaRPr lang="en-US" b="1" dirty="0"/>
          </a:p>
          <a:p>
            <a:pPr marL="184150" indent="-171450">
              <a:spcBef>
                <a:spcPts val="0"/>
              </a:spcBef>
              <a:buFont typeface="Arial" panose="020B0604020202020204" pitchFamily="34" charset="0"/>
              <a:buChar char="•"/>
            </a:pPr>
            <a:r>
              <a:rPr lang="en-US" sz="1050" dirty="0"/>
              <a:t>Ambassador and Role Model</a:t>
            </a:r>
          </a:p>
          <a:p>
            <a:pPr marL="184150" indent="-171450">
              <a:spcBef>
                <a:spcPts val="0"/>
              </a:spcBef>
              <a:buFont typeface="Arial" panose="020B0604020202020204" pitchFamily="34" charset="0"/>
              <a:buChar char="•"/>
            </a:pPr>
            <a:r>
              <a:rPr lang="en-US" sz="1050" dirty="0"/>
              <a:t>Program Guide and Coach</a:t>
            </a:r>
          </a:p>
          <a:p>
            <a:pPr marL="184150" indent="-171450">
              <a:spcBef>
                <a:spcPts val="0"/>
              </a:spcBef>
              <a:buFont typeface="Arial" panose="020B0604020202020204" pitchFamily="34" charset="0"/>
              <a:buChar char="•"/>
            </a:pPr>
            <a:r>
              <a:rPr lang="en-US" sz="1050" dirty="0"/>
              <a:t>Communicator and Facilitator</a:t>
            </a:r>
          </a:p>
          <a:p>
            <a:pPr marL="184150" indent="-171450">
              <a:spcBef>
                <a:spcPts val="0"/>
              </a:spcBef>
              <a:buFont typeface="Arial" panose="020B0604020202020204" pitchFamily="34" charset="0"/>
              <a:buChar char="•"/>
            </a:pPr>
            <a:r>
              <a:rPr lang="en-US" sz="1050" dirty="0"/>
              <a:t>Expert Practitioner and Educator</a:t>
            </a:r>
          </a:p>
          <a:p>
            <a:pPr marL="184150" indent="-171450">
              <a:spcBef>
                <a:spcPts val="0"/>
              </a:spcBef>
              <a:buFont typeface="Arial" panose="020B0604020202020204" pitchFamily="34" charset="0"/>
              <a:buChar char="•"/>
            </a:pPr>
            <a:r>
              <a:rPr lang="en-US" sz="1050" dirty="0"/>
              <a:t>Knowledge and Skills Evaluator</a:t>
            </a:r>
          </a:p>
          <a:p>
            <a:pPr>
              <a:spcBef>
                <a:spcPts val="600"/>
              </a:spcBef>
              <a:spcAft>
                <a:spcPts val="600"/>
              </a:spcAft>
            </a:pPr>
            <a:r>
              <a:rPr lang="en-US" sz="1200" b="1" dirty="0"/>
              <a:t>Tasks</a:t>
            </a:r>
          </a:p>
          <a:p>
            <a:pPr marL="184150" indent="-171450">
              <a:spcBef>
                <a:spcPts val="0"/>
              </a:spcBef>
              <a:buFont typeface="Arial" panose="020B0604020202020204" pitchFamily="34" charset="0"/>
              <a:buChar char="•"/>
            </a:pPr>
            <a:r>
              <a:rPr lang="en-US" sz="1050" dirty="0"/>
              <a:t>Serve as the software engineer or technical leaders primary point-of-contact throughout learning journey</a:t>
            </a:r>
          </a:p>
          <a:p>
            <a:pPr marL="184150" indent="-171450">
              <a:spcBef>
                <a:spcPts val="0"/>
              </a:spcBef>
              <a:buFont typeface="Arial" panose="020B0604020202020204" pitchFamily="34" charset="0"/>
              <a:buChar char="•"/>
            </a:pPr>
            <a:r>
              <a:rPr lang="en-US" sz="1050" dirty="0"/>
              <a:t>Link knowledge to practical application through Explore &amp; Apply and Review activities</a:t>
            </a:r>
          </a:p>
          <a:p>
            <a:pPr marL="184150" indent="-171450">
              <a:spcBef>
                <a:spcPts val="0"/>
              </a:spcBef>
              <a:buFont typeface="Arial" panose="020B0604020202020204" pitchFamily="34" charset="0"/>
              <a:buChar char="•"/>
            </a:pPr>
            <a:r>
              <a:rPr lang="en-US" sz="1050" dirty="0"/>
              <a:t>Translate Machine Learning Practitioner concepts to be specific and meaningful to each analyst/leader</a:t>
            </a:r>
          </a:p>
          <a:p>
            <a:pPr marL="184150" indent="-171450">
              <a:spcBef>
                <a:spcPts val="0"/>
              </a:spcBef>
              <a:buFont typeface="Arial" panose="020B0604020202020204" pitchFamily="34" charset="0"/>
              <a:buChar char="•"/>
            </a:pPr>
            <a:r>
              <a:rPr lang="en-US" sz="1050" dirty="0"/>
              <a:t>Facilitate interactions between analyst and PALs, SMEs, and peers from other teams</a:t>
            </a:r>
          </a:p>
          <a:p>
            <a:pPr marL="184150" indent="-171450">
              <a:spcBef>
                <a:spcPts val="0"/>
              </a:spcBef>
              <a:buFont typeface="Arial" panose="020B0604020202020204" pitchFamily="34" charset="0"/>
              <a:buChar char="•"/>
            </a:pPr>
            <a:r>
              <a:rPr lang="en-US" sz="1050" dirty="0"/>
              <a:t>Approve analyst activities within the learning journey portal in a timely manner</a:t>
            </a:r>
          </a:p>
          <a:p>
            <a:pPr marL="184150" indent="-171450">
              <a:spcBef>
                <a:spcPts val="0"/>
              </a:spcBef>
              <a:buFont typeface="Arial" panose="020B0604020202020204" pitchFamily="34" charset="0"/>
              <a:buChar char="•"/>
            </a:pPr>
            <a:r>
              <a:rPr lang="en-US" sz="1050" dirty="0"/>
              <a:t>Ensure analyst is progressing through program and completes within allotted time (8 weeks)</a:t>
            </a:r>
          </a:p>
          <a:p>
            <a:pPr>
              <a:spcBef>
                <a:spcPts val="600"/>
              </a:spcBef>
              <a:spcAft>
                <a:spcPts val="600"/>
              </a:spcAft>
            </a:pPr>
            <a:r>
              <a:rPr lang="en-US" sz="1200" b="1" dirty="0"/>
              <a:t>Expectations</a:t>
            </a:r>
            <a:endParaRPr lang="en-US" b="1" dirty="0"/>
          </a:p>
          <a:p>
            <a:pPr marL="184150" indent="-171450">
              <a:spcBef>
                <a:spcPts val="0"/>
              </a:spcBef>
              <a:buFont typeface="Arial" panose="020B0604020202020204" pitchFamily="34" charset="0"/>
              <a:buChar char="•"/>
            </a:pPr>
            <a:r>
              <a:rPr lang="en-US" sz="1050" dirty="0"/>
              <a:t>Be a positive role model and lead by example</a:t>
            </a:r>
          </a:p>
          <a:p>
            <a:pPr marL="184150" indent="-171450">
              <a:spcBef>
                <a:spcPts val="0"/>
              </a:spcBef>
              <a:buFont typeface="Arial" panose="020B0604020202020204" pitchFamily="34" charset="0"/>
              <a:buChar char="•"/>
            </a:pPr>
            <a:r>
              <a:rPr lang="en-US" sz="1050" dirty="0"/>
              <a:t>Support the data science practitioner program and complete assigned tasks</a:t>
            </a:r>
          </a:p>
          <a:p>
            <a:pPr marL="184150" indent="-171450">
              <a:spcBef>
                <a:spcPts val="0"/>
              </a:spcBef>
              <a:buFont typeface="Arial" panose="020B0604020202020204" pitchFamily="34" charset="0"/>
              <a:buChar char="•"/>
            </a:pPr>
            <a:r>
              <a:rPr lang="en-US" sz="1050" dirty="0"/>
              <a:t>Be familiar with course curriculum, materials, and activities</a:t>
            </a:r>
          </a:p>
          <a:p>
            <a:pPr marL="184150" indent="-171450">
              <a:spcBef>
                <a:spcPts val="0"/>
              </a:spcBef>
              <a:buFont typeface="Arial" panose="020B0604020202020204" pitchFamily="34" charset="0"/>
              <a:buChar char="•"/>
            </a:pPr>
            <a:r>
              <a:rPr lang="en-US" sz="1050" dirty="0"/>
              <a:t>Communicate with analysts manager to best align support</a:t>
            </a:r>
          </a:p>
          <a:p>
            <a:pPr marL="184150" indent="-171450">
              <a:spcBef>
                <a:spcPts val="0"/>
              </a:spcBef>
              <a:buFont typeface="Arial" panose="020B0604020202020204" pitchFamily="34" charset="0"/>
              <a:buChar char="•"/>
            </a:pPr>
            <a:r>
              <a:rPr lang="en-US" sz="1050" dirty="0"/>
              <a:t>Be available and attentive to analysts</a:t>
            </a:r>
          </a:p>
          <a:p>
            <a:pPr marL="184150" indent="-171450">
              <a:spcBef>
                <a:spcPts val="0"/>
              </a:spcBef>
              <a:buFont typeface="Arial" panose="020B0604020202020204" pitchFamily="34" charset="0"/>
              <a:buChar char="•"/>
            </a:pPr>
            <a:r>
              <a:rPr lang="en-US" sz="1050" dirty="0"/>
              <a:t>Follow through on commitments</a:t>
            </a:r>
          </a:p>
          <a:p>
            <a:pPr marL="184150" indent="-171450">
              <a:spcBef>
                <a:spcPts val="0"/>
              </a:spcBef>
              <a:buFont typeface="Arial" panose="020B0604020202020204" pitchFamily="34" charset="0"/>
              <a:buChar char="•"/>
            </a:pPr>
            <a:r>
              <a:rPr lang="en-US" sz="1050" dirty="0"/>
              <a:t>Provide CU with feedback on program materials and content</a:t>
            </a:r>
          </a:p>
          <a:p>
            <a:pPr>
              <a:spcBef>
                <a:spcPts val="600"/>
              </a:spcBef>
              <a:spcAft>
                <a:spcPts val="600"/>
              </a:spcAft>
            </a:pPr>
            <a:r>
              <a:rPr lang="en-US" sz="1200" b="1" dirty="0"/>
              <a:t>Time Commitment</a:t>
            </a:r>
          </a:p>
          <a:p>
            <a:pPr marL="184150" indent="-171450">
              <a:spcBef>
                <a:spcPts val="0"/>
              </a:spcBef>
              <a:spcAft>
                <a:spcPts val="200"/>
              </a:spcAft>
              <a:buFont typeface="Arial" panose="020B0604020202020204" pitchFamily="34" charset="0"/>
              <a:buChar char="•"/>
            </a:pPr>
            <a:r>
              <a:rPr lang="en-US" sz="1050" dirty="0"/>
              <a:t>Up to 2 hours (per week) over 8-week learning journey</a:t>
            </a:r>
          </a:p>
        </p:txBody>
      </p:sp>
      <p:sp>
        <p:nvSpPr>
          <p:cNvPr id="8" name="object 4"/>
          <p:cNvSpPr txBox="1"/>
          <p:nvPr/>
        </p:nvSpPr>
        <p:spPr>
          <a:xfrm>
            <a:off x="440973" y="1159953"/>
            <a:ext cx="7824138" cy="746358"/>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0"/>
              </a:spcBef>
              <a:spcAft>
                <a:spcPts val="600"/>
              </a:spcAft>
            </a:pPr>
            <a:r>
              <a:rPr lang="en-US" sz="1200" b="1" dirty="0"/>
              <a:t>Overview</a:t>
            </a:r>
          </a:p>
          <a:p>
            <a:pPr>
              <a:spcBef>
                <a:spcPts val="0"/>
              </a:spcBef>
            </a:pPr>
            <a:r>
              <a:rPr lang="en-US" sz="1050" dirty="0"/>
              <a:t>The PAL is the cornerstone of the Machine Learning Practitioner program.  This person serves as the software engineer and technical leaders primary contact throughout the learning journey by leading conversations, making introductions, facilitating experiential learning activities, reviewing and applying machine learning concepts, and providing feedback via the discussion forums.</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28188"/>
          <a:stretch/>
        </p:blipFill>
        <p:spPr>
          <a:xfrm>
            <a:off x="6099717" y="4442225"/>
            <a:ext cx="2098182" cy="1943265"/>
          </a:xfrm>
          <a:prstGeom prst="rect">
            <a:avLst/>
          </a:prstGeom>
        </p:spPr>
      </p:pic>
    </p:spTree>
    <p:custDataLst>
      <p:tags r:id="rId1"/>
    </p:custDataLst>
    <p:extLst>
      <p:ext uri="{BB962C8B-B14F-4D97-AF65-F5344CB8AC3E}">
        <p14:creationId xmlns:p14="http://schemas.microsoft.com/office/powerpoint/2010/main" val="118972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15</a:t>
            </a:fld>
            <a:endParaRPr/>
          </a:p>
        </p:txBody>
      </p:sp>
      <p:sp>
        <p:nvSpPr>
          <p:cNvPr id="2" name="Title 1"/>
          <p:cNvSpPr>
            <a:spLocks noGrp="1"/>
          </p:cNvSpPr>
          <p:nvPr>
            <p:ph type="title"/>
          </p:nvPr>
        </p:nvSpPr>
        <p:spPr>
          <a:xfrm>
            <a:off x="558062" y="871124"/>
            <a:ext cx="8255000" cy="335280"/>
          </a:xfrm>
        </p:spPr>
        <p:txBody>
          <a:bodyPr/>
          <a:lstStyle/>
          <a:p>
            <a:r>
              <a:rPr lang="en-US" dirty="0"/>
              <a:t>Manager/Director/VP</a:t>
            </a:r>
          </a:p>
        </p:txBody>
      </p:sp>
      <p:sp>
        <p:nvSpPr>
          <p:cNvPr id="19" name="object 4"/>
          <p:cNvSpPr txBox="1"/>
          <p:nvPr/>
        </p:nvSpPr>
        <p:spPr>
          <a:xfrm>
            <a:off x="440973" y="1906809"/>
            <a:ext cx="5111415" cy="4519186"/>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Roles</a:t>
            </a:r>
            <a:endParaRPr lang="en-US" sz="1000" dirty="0"/>
          </a:p>
          <a:p>
            <a:pPr marL="184150" indent="-171450">
              <a:spcBef>
                <a:spcPts val="0"/>
              </a:spcBef>
              <a:spcAft>
                <a:spcPts val="200"/>
              </a:spcAft>
              <a:buFont typeface="Arial" panose="020B0604020202020204" pitchFamily="34" charset="0"/>
              <a:buChar char="•"/>
            </a:pPr>
            <a:r>
              <a:rPr lang="en-US" sz="1050" dirty="0"/>
              <a:t>Leader</a:t>
            </a:r>
          </a:p>
          <a:p>
            <a:pPr marL="184150" indent="-171450">
              <a:spcBef>
                <a:spcPts val="0"/>
              </a:spcBef>
              <a:spcAft>
                <a:spcPts val="200"/>
              </a:spcAft>
              <a:buFont typeface="Arial" panose="020B0604020202020204" pitchFamily="34" charset="0"/>
              <a:buChar char="•"/>
            </a:pPr>
            <a:r>
              <a:rPr lang="en-US" sz="1050" dirty="0"/>
              <a:t>Coach</a:t>
            </a:r>
          </a:p>
          <a:p>
            <a:pPr marL="184150" indent="-171450">
              <a:spcBef>
                <a:spcPts val="0"/>
              </a:spcBef>
              <a:spcAft>
                <a:spcPts val="200"/>
              </a:spcAft>
              <a:buFont typeface="Arial" panose="020B0604020202020204" pitchFamily="34" charset="0"/>
              <a:buChar char="•"/>
            </a:pPr>
            <a:r>
              <a:rPr lang="en-US" sz="1050" dirty="0"/>
              <a:t>Communicator</a:t>
            </a:r>
          </a:p>
          <a:p>
            <a:pPr marL="184150" indent="-171450">
              <a:spcBef>
                <a:spcPts val="0"/>
              </a:spcBef>
              <a:spcAft>
                <a:spcPts val="200"/>
              </a:spcAft>
              <a:buFont typeface="Arial" panose="020B0604020202020204" pitchFamily="34" charset="0"/>
              <a:buChar char="•"/>
            </a:pPr>
            <a:r>
              <a:rPr lang="en-US" sz="1050" dirty="0"/>
              <a:t>Program Advocate</a:t>
            </a:r>
          </a:p>
          <a:p>
            <a:pPr>
              <a:spcBef>
                <a:spcPts val="600"/>
              </a:spcBef>
              <a:spcAft>
                <a:spcPts val="600"/>
              </a:spcAft>
            </a:pPr>
            <a:r>
              <a:rPr lang="en-US" sz="1200" b="1" dirty="0"/>
              <a:t>Tasks</a:t>
            </a:r>
          </a:p>
          <a:p>
            <a:pPr marL="184150" indent="-171450">
              <a:spcBef>
                <a:spcPts val="0"/>
              </a:spcBef>
              <a:spcAft>
                <a:spcPts val="200"/>
              </a:spcAft>
              <a:buFont typeface="Arial" panose="020B0604020202020204" pitchFamily="34" charset="0"/>
              <a:buChar char="•"/>
            </a:pPr>
            <a:r>
              <a:rPr lang="en-US" sz="1050" dirty="0"/>
              <a:t>Actively participate in weekly touchpoint meetings</a:t>
            </a:r>
          </a:p>
          <a:p>
            <a:pPr marL="184150" indent="-171450">
              <a:spcBef>
                <a:spcPts val="0"/>
              </a:spcBef>
              <a:spcAft>
                <a:spcPts val="200"/>
              </a:spcAft>
              <a:buFont typeface="Arial" panose="020B0604020202020204" pitchFamily="34" charset="0"/>
              <a:buChar char="•"/>
            </a:pPr>
            <a:r>
              <a:rPr lang="en-US" sz="1050" dirty="0"/>
              <a:t>Approve analyst activities within learning portal in a timely manner</a:t>
            </a:r>
          </a:p>
          <a:p>
            <a:pPr marL="184150" indent="-171450">
              <a:spcBef>
                <a:spcPts val="0"/>
              </a:spcBef>
              <a:spcAft>
                <a:spcPts val="200"/>
              </a:spcAft>
              <a:buFont typeface="Arial" panose="020B0604020202020204" pitchFamily="34" charset="0"/>
              <a:buChar char="•"/>
            </a:pPr>
            <a:r>
              <a:rPr lang="en-US" sz="1050" dirty="0"/>
              <a:t>Tie learning outcomes to business goals and strategies</a:t>
            </a:r>
          </a:p>
          <a:p>
            <a:pPr marL="184150" indent="-171450">
              <a:spcBef>
                <a:spcPts val="0"/>
              </a:spcBef>
              <a:spcAft>
                <a:spcPts val="200"/>
              </a:spcAft>
              <a:buFont typeface="Arial" panose="020B0604020202020204" pitchFamily="34" charset="0"/>
              <a:buChar char="•"/>
            </a:pPr>
            <a:r>
              <a:rPr lang="en-US" sz="1050" dirty="0"/>
              <a:t>Assist analyst or technical leader in developing individual development plan (IDP)</a:t>
            </a:r>
          </a:p>
          <a:p>
            <a:pPr marL="184150" indent="-171450">
              <a:spcBef>
                <a:spcPts val="0"/>
              </a:spcBef>
              <a:spcAft>
                <a:spcPts val="200"/>
              </a:spcAft>
              <a:buFont typeface="Arial" panose="020B0604020202020204" pitchFamily="34" charset="0"/>
              <a:buChar char="•"/>
            </a:pPr>
            <a:r>
              <a:rPr lang="en-US" sz="1050" dirty="0"/>
              <a:t>Provide analyst or technical leader with relevant projects and job tasks to reinforce learning</a:t>
            </a:r>
          </a:p>
          <a:p>
            <a:pPr>
              <a:spcBef>
                <a:spcPts val="600"/>
              </a:spcBef>
              <a:spcAft>
                <a:spcPts val="600"/>
              </a:spcAft>
            </a:pPr>
            <a:r>
              <a:rPr lang="en-US" sz="1200" b="1" dirty="0"/>
              <a:t>Expectations</a:t>
            </a:r>
          </a:p>
          <a:p>
            <a:pPr marL="184150" indent="-171450">
              <a:spcBef>
                <a:spcPts val="0"/>
              </a:spcBef>
              <a:spcAft>
                <a:spcPts val="200"/>
              </a:spcAft>
              <a:buFont typeface="Arial" panose="020B0604020202020204" pitchFamily="34" charset="0"/>
              <a:buChar char="•"/>
            </a:pPr>
            <a:r>
              <a:rPr lang="en-US" sz="1050" dirty="0"/>
              <a:t>Champion machine learning practitioner program and ensure the software engineer or technical leader completes all assigned tasks</a:t>
            </a:r>
          </a:p>
          <a:p>
            <a:pPr marL="184150" indent="-171450">
              <a:spcBef>
                <a:spcPts val="0"/>
              </a:spcBef>
              <a:spcAft>
                <a:spcPts val="200"/>
              </a:spcAft>
              <a:buFont typeface="Arial" panose="020B0604020202020204" pitchFamily="34" charset="0"/>
              <a:buChar char="•"/>
            </a:pPr>
            <a:r>
              <a:rPr lang="en-US" sz="1050" dirty="0"/>
              <a:t>Manage engineer/leaders workload for full participation in learning journey</a:t>
            </a:r>
          </a:p>
          <a:p>
            <a:pPr marL="184150" indent="-171450">
              <a:spcBef>
                <a:spcPts val="0"/>
              </a:spcBef>
              <a:spcAft>
                <a:spcPts val="200"/>
              </a:spcAft>
              <a:buFont typeface="Arial" panose="020B0604020202020204" pitchFamily="34" charset="0"/>
              <a:buChar char="•"/>
            </a:pPr>
            <a:r>
              <a:rPr lang="en-US" sz="1050" dirty="0"/>
              <a:t>Communicate with PAL regarding engineer learning and progress</a:t>
            </a:r>
          </a:p>
          <a:p>
            <a:pPr marL="184150" indent="-171450">
              <a:spcBef>
                <a:spcPts val="0"/>
              </a:spcBef>
              <a:spcAft>
                <a:spcPts val="200"/>
              </a:spcAft>
              <a:buFont typeface="Arial" panose="020B0604020202020204" pitchFamily="34" charset="0"/>
              <a:buChar char="•"/>
            </a:pPr>
            <a:r>
              <a:rPr lang="en-US" sz="1050" dirty="0"/>
              <a:t>Ensure engineer/leader is progressing through program and completes within allotted time (8 weeks)</a:t>
            </a:r>
          </a:p>
          <a:p>
            <a:pPr>
              <a:spcBef>
                <a:spcPts val="600"/>
              </a:spcBef>
              <a:spcAft>
                <a:spcPts val="600"/>
              </a:spcAft>
            </a:pPr>
            <a:r>
              <a:rPr lang="en-US" sz="1200" b="1" dirty="0"/>
              <a:t>Time Commitment</a:t>
            </a:r>
          </a:p>
          <a:p>
            <a:pPr marL="184150" indent="-171450">
              <a:spcBef>
                <a:spcPts val="0"/>
              </a:spcBef>
              <a:spcAft>
                <a:spcPts val="200"/>
              </a:spcAft>
              <a:buFont typeface="Arial" panose="020B0604020202020204" pitchFamily="34" charset="0"/>
              <a:buChar char="•"/>
            </a:pPr>
            <a:r>
              <a:rPr lang="en-US" sz="1050" dirty="0"/>
              <a:t>1 hour total. A half hour at the mid-point and at the end of the 8-week learning journey</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2871" t="2852" r="7567" b="26426"/>
          <a:stretch/>
        </p:blipFill>
        <p:spPr>
          <a:xfrm>
            <a:off x="5759782" y="2629035"/>
            <a:ext cx="2809974" cy="3746632"/>
          </a:xfrm>
          <a:prstGeom prst="rect">
            <a:avLst/>
          </a:prstGeom>
        </p:spPr>
      </p:pic>
      <p:sp>
        <p:nvSpPr>
          <p:cNvPr id="7" name="object 4"/>
          <p:cNvSpPr txBox="1"/>
          <p:nvPr/>
        </p:nvSpPr>
        <p:spPr>
          <a:xfrm>
            <a:off x="440973" y="1229526"/>
            <a:ext cx="7420983" cy="584775"/>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0"/>
              </a:spcBef>
              <a:spcAft>
                <a:spcPts val="600"/>
              </a:spcAft>
            </a:pPr>
            <a:r>
              <a:rPr lang="en-US" sz="1200" b="1" dirty="0"/>
              <a:t>Overview</a:t>
            </a:r>
          </a:p>
          <a:p>
            <a:pPr>
              <a:spcBef>
                <a:spcPts val="0"/>
              </a:spcBef>
              <a:spcAft>
                <a:spcPts val="200"/>
              </a:spcAft>
            </a:pPr>
            <a:r>
              <a:rPr lang="en-US" sz="1050" dirty="0"/>
              <a:t>A software engineer or technical leaders immediate leader also has an important part to play within the program. They will facilitate conversations with the software engineer or technical leader and support the ongoing journey for the learner. </a:t>
            </a:r>
          </a:p>
        </p:txBody>
      </p:sp>
    </p:spTree>
    <p:custDataLst>
      <p:tags r:id="rId1"/>
    </p:custDataLst>
    <p:extLst>
      <p:ext uri="{BB962C8B-B14F-4D97-AF65-F5344CB8AC3E}">
        <p14:creationId xmlns:p14="http://schemas.microsoft.com/office/powerpoint/2010/main" val="4089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16</a:t>
            </a:fld>
            <a:endParaRPr/>
          </a:p>
        </p:txBody>
      </p:sp>
      <p:sp>
        <p:nvSpPr>
          <p:cNvPr id="2" name="Title 1"/>
          <p:cNvSpPr>
            <a:spLocks noGrp="1"/>
          </p:cNvSpPr>
          <p:nvPr>
            <p:ph type="title"/>
          </p:nvPr>
        </p:nvSpPr>
        <p:spPr>
          <a:xfrm>
            <a:off x="440974" y="914400"/>
            <a:ext cx="8255000" cy="335280"/>
          </a:xfrm>
        </p:spPr>
        <p:txBody>
          <a:bodyPr/>
          <a:lstStyle/>
          <a:p>
            <a:r>
              <a:rPr lang="en-US" dirty="0"/>
              <a:t>Subject Matter Experts</a:t>
            </a:r>
          </a:p>
        </p:txBody>
      </p:sp>
      <p:sp>
        <p:nvSpPr>
          <p:cNvPr id="19" name="object 4"/>
          <p:cNvSpPr txBox="1"/>
          <p:nvPr/>
        </p:nvSpPr>
        <p:spPr>
          <a:xfrm>
            <a:off x="440974" y="2385029"/>
            <a:ext cx="4664426" cy="3872855"/>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Roles</a:t>
            </a:r>
            <a:endParaRPr lang="en-US" sz="1000" dirty="0"/>
          </a:p>
          <a:p>
            <a:pPr marL="184150" indent="-171450">
              <a:spcBef>
                <a:spcPts val="0"/>
              </a:spcBef>
              <a:spcAft>
                <a:spcPts val="200"/>
              </a:spcAft>
              <a:buFont typeface="Arial" panose="020B0604020202020204" pitchFamily="34" charset="0"/>
              <a:buChar char="•"/>
            </a:pPr>
            <a:r>
              <a:rPr lang="en-US" sz="1050" dirty="0"/>
              <a:t>Expert Practitioner</a:t>
            </a:r>
          </a:p>
          <a:p>
            <a:pPr marL="184150" indent="-171450">
              <a:spcBef>
                <a:spcPts val="0"/>
              </a:spcBef>
              <a:spcAft>
                <a:spcPts val="200"/>
              </a:spcAft>
              <a:buFont typeface="Arial" panose="020B0604020202020204" pitchFamily="34" charset="0"/>
              <a:buChar char="•"/>
            </a:pPr>
            <a:r>
              <a:rPr lang="en-US" sz="1050" dirty="0"/>
              <a:t>Educator</a:t>
            </a:r>
          </a:p>
          <a:p>
            <a:pPr marL="184150" indent="-171450">
              <a:spcBef>
                <a:spcPts val="0"/>
              </a:spcBef>
              <a:spcAft>
                <a:spcPts val="200"/>
              </a:spcAft>
              <a:buFont typeface="Arial" panose="020B0604020202020204" pitchFamily="34" charset="0"/>
              <a:buChar char="•"/>
            </a:pPr>
            <a:r>
              <a:rPr lang="en-US" sz="1050" dirty="0"/>
              <a:t>Communicator</a:t>
            </a:r>
          </a:p>
          <a:p>
            <a:pPr marL="184150" indent="-171450">
              <a:spcBef>
                <a:spcPts val="0"/>
              </a:spcBef>
              <a:spcAft>
                <a:spcPts val="200"/>
              </a:spcAft>
              <a:buFont typeface="Arial" panose="020B0604020202020204" pitchFamily="34" charset="0"/>
              <a:buChar char="•"/>
            </a:pPr>
            <a:r>
              <a:rPr lang="en-US" sz="1050" dirty="0"/>
              <a:t>Program Advocate</a:t>
            </a:r>
          </a:p>
          <a:p>
            <a:pPr>
              <a:spcBef>
                <a:spcPts val="600"/>
              </a:spcBef>
              <a:spcAft>
                <a:spcPts val="600"/>
              </a:spcAft>
            </a:pPr>
            <a:r>
              <a:rPr lang="en-US" sz="1200" b="1" dirty="0"/>
              <a:t>Tasks</a:t>
            </a:r>
          </a:p>
          <a:p>
            <a:pPr marL="184150" indent="-171450">
              <a:spcBef>
                <a:spcPts val="0"/>
              </a:spcBef>
              <a:spcAft>
                <a:spcPts val="200"/>
              </a:spcAft>
              <a:buFont typeface="Arial" panose="020B0604020202020204" pitchFamily="34" charset="0"/>
              <a:buChar char="•"/>
            </a:pPr>
            <a:r>
              <a:rPr lang="en-US" sz="1050" dirty="0"/>
              <a:t>Serve as a resource for designated area of expertise</a:t>
            </a:r>
          </a:p>
          <a:p>
            <a:pPr marL="184150" indent="-171450">
              <a:spcBef>
                <a:spcPts val="0"/>
              </a:spcBef>
              <a:spcAft>
                <a:spcPts val="200"/>
              </a:spcAft>
              <a:buFont typeface="Arial" panose="020B0604020202020204" pitchFamily="34" charset="0"/>
              <a:buChar char="•"/>
            </a:pPr>
            <a:r>
              <a:rPr lang="en-US" sz="1050" dirty="0"/>
              <a:t>Assist engineer/leaders with practical application activities</a:t>
            </a:r>
          </a:p>
          <a:p>
            <a:pPr marL="184150" indent="-171450">
              <a:spcBef>
                <a:spcPts val="0"/>
              </a:spcBef>
              <a:spcAft>
                <a:spcPts val="200"/>
              </a:spcAft>
              <a:buFont typeface="Arial" panose="020B0604020202020204" pitchFamily="34" charset="0"/>
              <a:buChar char="•"/>
            </a:pPr>
            <a:r>
              <a:rPr lang="en-US" sz="1050" dirty="0"/>
              <a:t>Translate general concepts into specifics for engineer role</a:t>
            </a:r>
          </a:p>
          <a:p>
            <a:pPr marL="184150" indent="-171450">
              <a:spcBef>
                <a:spcPts val="0"/>
              </a:spcBef>
              <a:spcAft>
                <a:spcPts val="200"/>
              </a:spcAft>
              <a:buFont typeface="Arial" panose="020B0604020202020204" pitchFamily="34" charset="0"/>
              <a:buChar char="•"/>
            </a:pPr>
            <a:r>
              <a:rPr lang="en-US" sz="1050" dirty="0"/>
              <a:t>Assist with reviewing and updating course materials</a:t>
            </a:r>
          </a:p>
          <a:p>
            <a:pPr>
              <a:spcBef>
                <a:spcPts val="600"/>
              </a:spcBef>
              <a:spcAft>
                <a:spcPts val="600"/>
              </a:spcAft>
            </a:pPr>
            <a:r>
              <a:rPr lang="en-US" sz="1200" b="1" dirty="0"/>
              <a:t>Expectations</a:t>
            </a:r>
          </a:p>
          <a:p>
            <a:pPr marL="184150" indent="-171450">
              <a:spcBef>
                <a:spcPts val="0"/>
              </a:spcBef>
              <a:spcAft>
                <a:spcPts val="200"/>
              </a:spcAft>
              <a:buFont typeface="Arial" panose="020B0604020202020204" pitchFamily="34" charset="0"/>
              <a:buChar char="•"/>
            </a:pPr>
            <a:r>
              <a:rPr lang="en-US" sz="1050" dirty="0"/>
              <a:t>Champion Machine Learning Practitioner program </a:t>
            </a:r>
          </a:p>
          <a:p>
            <a:pPr marL="184150" indent="-171450">
              <a:spcBef>
                <a:spcPts val="0"/>
              </a:spcBef>
              <a:spcAft>
                <a:spcPts val="200"/>
              </a:spcAft>
              <a:buFont typeface="Arial" panose="020B0604020202020204" pitchFamily="34" charset="0"/>
              <a:buChar char="•"/>
            </a:pPr>
            <a:r>
              <a:rPr lang="en-US" sz="1050" dirty="0"/>
              <a:t>Be a positive role model and lead by example</a:t>
            </a:r>
          </a:p>
          <a:p>
            <a:pPr marL="184150" indent="-171450">
              <a:spcBef>
                <a:spcPts val="0"/>
              </a:spcBef>
              <a:spcAft>
                <a:spcPts val="200"/>
              </a:spcAft>
              <a:buFont typeface="Arial" panose="020B0604020202020204" pitchFamily="34" charset="0"/>
              <a:buChar char="•"/>
            </a:pPr>
            <a:r>
              <a:rPr lang="en-US" sz="1050" dirty="0"/>
              <a:t>Share knowledge and resources</a:t>
            </a:r>
          </a:p>
          <a:p>
            <a:pPr marL="184150" indent="-171450">
              <a:spcBef>
                <a:spcPts val="0"/>
              </a:spcBef>
              <a:spcAft>
                <a:spcPts val="200"/>
              </a:spcAft>
              <a:buFont typeface="Arial" panose="020B0604020202020204" pitchFamily="34" charset="0"/>
              <a:buChar char="•"/>
            </a:pPr>
            <a:r>
              <a:rPr lang="en-US" sz="1050" dirty="0"/>
              <a:t>Be available and attentive to new hires</a:t>
            </a:r>
          </a:p>
          <a:p>
            <a:pPr marL="184150" indent="-171450">
              <a:spcBef>
                <a:spcPts val="0"/>
              </a:spcBef>
              <a:spcAft>
                <a:spcPts val="200"/>
              </a:spcAft>
              <a:buFont typeface="Arial" panose="020B0604020202020204" pitchFamily="34" charset="0"/>
              <a:buChar char="•"/>
            </a:pPr>
            <a:r>
              <a:rPr lang="en-US" sz="1050" dirty="0"/>
              <a:t>Follow through on commitments</a:t>
            </a:r>
          </a:p>
          <a:p>
            <a:pPr>
              <a:spcBef>
                <a:spcPts val="600"/>
              </a:spcBef>
              <a:spcAft>
                <a:spcPts val="600"/>
              </a:spcAft>
            </a:pPr>
            <a:r>
              <a:rPr lang="en-US" sz="1200" b="1" dirty="0"/>
              <a:t>Time Commitment</a:t>
            </a:r>
          </a:p>
          <a:p>
            <a:pPr marL="184150" indent="-171450">
              <a:spcBef>
                <a:spcPts val="0"/>
              </a:spcBef>
              <a:spcAft>
                <a:spcPts val="200"/>
              </a:spcAft>
              <a:buFont typeface="Arial" panose="020B0604020202020204" pitchFamily="34" charset="0"/>
              <a:buChar char="•"/>
            </a:pPr>
            <a:r>
              <a:rPr lang="en-US" sz="1050" dirty="0"/>
              <a:t>2 hours (per week) over 8-week learning journey</a:t>
            </a:r>
          </a:p>
        </p:txBody>
      </p:sp>
      <p:sp>
        <p:nvSpPr>
          <p:cNvPr id="8" name="object 4"/>
          <p:cNvSpPr txBox="1"/>
          <p:nvPr/>
        </p:nvSpPr>
        <p:spPr>
          <a:xfrm>
            <a:off x="440973" y="1327984"/>
            <a:ext cx="7756925" cy="907941"/>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0"/>
              </a:spcBef>
              <a:spcAft>
                <a:spcPts val="600"/>
              </a:spcAft>
            </a:pPr>
            <a:r>
              <a:rPr lang="en-US" sz="1200" b="1" dirty="0"/>
              <a:t>Overview</a:t>
            </a:r>
          </a:p>
          <a:p>
            <a:pPr>
              <a:spcBef>
                <a:spcPts val="0"/>
              </a:spcBef>
              <a:spcAft>
                <a:spcPts val="200"/>
              </a:spcAft>
            </a:pPr>
            <a:r>
              <a:rPr lang="en-US" sz="1050" dirty="0"/>
              <a:t>Subject Matter Experts (SME) are those people who have been identified as being highly proficient in a particular technical topic or functional area.  SMEs are also the people who authored or approved the Machine Learning Practitioner curriculum and have excellent context regarding the technical concepts being taught.  Because PALs and managers will not have expert knowledge of all core concepts, designated SMEs will be leveraged to fill any gaps and provide expertise when needed.       </a:t>
            </a:r>
            <a:endParaRPr lang="en-US" sz="10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5970" y="3289954"/>
            <a:ext cx="2881723" cy="3091992"/>
          </a:xfrm>
          <a:prstGeom prst="rect">
            <a:avLst/>
          </a:prstGeom>
        </p:spPr>
      </p:pic>
    </p:spTree>
    <p:custDataLst>
      <p:tags r:id="rId1"/>
    </p:custDataLst>
    <p:extLst>
      <p:ext uri="{BB962C8B-B14F-4D97-AF65-F5344CB8AC3E}">
        <p14:creationId xmlns:p14="http://schemas.microsoft.com/office/powerpoint/2010/main" val="170174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17</a:t>
            </a:fld>
            <a:endParaRPr/>
          </a:p>
        </p:txBody>
      </p:sp>
      <p:sp>
        <p:nvSpPr>
          <p:cNvPr id="2" name="Title 1"/>
          <p:cNvSpPr>
            <a:spLocks noGrp="1"/>
          </p:cNvSpPr>
          <p:nvPr>
            <p:ph type="title"/>
          </p:nvPr>
        </p:nvSpPr>
        <p:spPr/>
        <p:txBody>
          <a:bodyPr/>
          <a:lstStyle/>
          <a:p>
            <a:r>
              <a:rPr lang="en-US"/>
              <a:t>Program Support Roles</a:t>
            </a:r>
          </a:p>
        </p:txBody>
      </p:sp>
      <p:sp>
        <p:nvSpPr>
          <p:cNvPr id="19" name="object 4"/>
          <p:cNvSpPr txBox="1"/>
          <p:nvPr/>
        </p:nvSpPr>
        <p:spPr>
          <a:xfrm>
            <a:off x="440975" y="1353530"/>
            <a:ext cx="3292826" cy="2677656"/>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r>
              <a:rPr lang="en-US" sz="1200" b="1"/>
              <a:t>Comcast University Program Manager</a:t>
            </a:r>
            <a:endParaRPr lang="en-US" sz="1000"/>
          </a:p>
          <a:p>
            <a:pPr>
              <a:spcBef>
                <a:spcPts val="600"/>
              </a:spcBef>
              <a:spcAft>
                <a:spcPts val="600"/>
              </a:spcAft>
            </a:pPr>
            <a:r>
              <a:rPr lang="en-US" b="1" i="1"/>
              <a:t>Roles</a:t>
            </a:r>
          </a:p>
          <a:p>
            <a:pPr marL="184150" indent="-171450">
              <a:spcBef>
                <a:spcPts val="0"/>
              </a:spcBef>
              <a:spcAft>
                <a:spcPts val="200"/>
              </a:spcAft>
              <a:buFont typeface="Arial" panose="020B0604020202020204" pitchFamily="34" charset="0"/>
              <a:buChar char="•"/>
            </a:pPr>
            <a:r>
              <a:rPr lang="en-US" sz="1050"/>
              <a:t>Program Administrator</a:t>
            </a:r>
          </a:p>
          <a:p>
            <a:pPr marL="184150" indent="-171450">
              <a:spcBef>
                <a:spcPts val="0"/>
              </a:spcBef>
              <a:spcAft>
                <a:spcPts val="200"/>
              </a:spcAft>
              <a:buFont typeface="Arial" panose="020B0604020202020204" pitchFamily="34" charset="0"/>
              <a:buChar char="•"/>
            </a:pPr>
            <a:r>
              <a:rPr lang="en-US" sz="1050"/>
              <a:t>Business Partner</a:t>
            </a:r>
          </a:p>
          <a:p>
            <a:pPr marL="184150" indent="-171450">
              <a:spcBef>
                <a:spcPts val="0"/>
              </a:spcBef>
              <a:spcAft>
                <a:spcPts val="200"/>
              </a:spcAft>
              <a:buFont typeface="Arial" panose="020B0604020202020204" pitchFamily="34" charset="0"/>
              <a:buChar char="•"/>
            </a:pPr>
            <a:r>
              <a:rPr lang="en-US" sz="1050"/>
              <a:t>Consultant</a:t>
            </a:r>
          </a:p>
          <a:p>
            <a:pPr marL="184150" indent="-171450">
              <a:spcBef>
                <a:spcPts val="0"/>
              </a:spcBef>
              <a:spcAft>
                <a:spcPts val="200"/>
              </a:spcAft>
              <a:buFont typeface="Arial" panose="020B0604020202020204" pitchFamily="34" charset="0"/>
              <a:buChar char="•"/>
            </a:pPr>
            <a:r>
              <a:rPr lang="en-US" sz="1050"/>
              <a:t>Communicator</a:t>
            </a:r>
          </a:p>
          <a:p>
            <a:pPr marL="184150" indent="-171450">
              <a:spcBef>
                <a:spcPts val="0"/>
              </a:spcBef>
              <a:spcAft>
                <a:spcPts val="200"/>
              </a:spcAft>
              <a:buFont typeface="Arial" panose="020B0604020202020204" pitchFamily="34" charset="0"/>
              <a:buChar char="•"/>
            </a:pPr>
            <a:r>
              <a:rPr lang="en-US" sz="1050"/>
              <a:t>Program Advocate</a:t>
            </a:r>
          </a:p>
          <a:p>
            <a:pPr>
              <a:spcBef>
                <a:spcPts val="600"/>
              </a:spcBef>
              <a:spcAft>
                <a:spcPts val="600"/>
              </a:spcAft>
            </a:pPr>
            <a:r>
              <a:rPr lang="en-US" b="1" i="1"/>
              <a:t>Tasks</a:t>
            </a:r>
          </a:p>
          <a:p>
            <a:pPr marL="184150" indent="-171450">
              <a:spcBef>
                <a:spcPts val="0"/>
              </a:spcBef>
              <a:spcAft>
                <a:spcPts val="200"/>
              </a:spcAft>
              <a:buFont typeface="Arial" panose="020B0604020202020204" pitchFamily="34" charset="0"/>
              <a:buChar char="•"/>
            </a:pPr>
            <a:r>
              <a:rPr lang="en-US" sz="1050"/>
              <a:t>Program oversight and management</a:t>
            </a:r>
          </a:p>
          <a:p>
            <a:pPr marL="184150" indent="-171450">
              <a:spcBef>
                <a:spcPts val="0"/>
              </a:spcBef>
              <a:spcAft>
                <a:spcPts val="200"/>
              </a:spcAft>
              <a:buFont typeface="Arial" panose="020B0604020202020204" pitchFamily="34" charset="0"/>
              <a:buChar char="•"/>
            </a:pPr>
            <a:r>
              <a:rPr lang="en-US" sz="1050"/>
              <a:t>Perform admin. for learning journey portal</a:t>
            </a:r>
          </a:p>
          <a:p>
            <a:pPr marL="184150" indent="-171450">
              <a:spcBef>
                <a:spcPts val="0"/>
              </a:spcBef>
              <a:spcAft>
                <a:spcPts val="200"/>
              </a:spcAft>
              <a:buFont typeface="Arial" panose="020B0604020202020204" pitchFamily="34" charset="0"/>
              <a:buChar char="•"/>
            </a:pPr>
            <a:r>
              <a:rPr lang="en-US" sz="1050"/>
              <a:t>Train PALs and managers</a:t>
            </a:r>
          </a:p>
          <a:p>
            <a:pPr marL="184150" indent="-171450">
              <a:spcBef>
                <a:spcPts val="0"/>
              </a:spcBef>
              <a:spcAft>
                <a:spcPts val="200"/>
              </a:spcAft>
              <a:buFont typeface="Arial" panose="020B0604020202020204" pitchFamily="34" charset="0"/>
              <a:buChar char="•"/>
            </a:pPr>
            <a:r>
              <a:rPr lang="en-US" sz="1050"/>
              <a:t>Help assign PAL to new hires</a:t>
            </a:r>
          </a:p>
          <a:p>
            <a:pPr marL="184150" indent="-171450">
              <a:spcBef>
                <a:spcPts val="0"/>
              </a:spcBef>
              <a:spcAft>
                <a:spcPts val="200"/>
              </a:spcAft>
              <a:buFont typeface="Arial" panose="020B0604020202020204" pitchFamily="34" charset="0"/>
              <a:buChar char="•"/>
            </a:pPr>
            <a:r>
              <a:rPr lang="en-US" sz="1050"/>
              <a:t>Manage program sustainment and updates</a:t>
            </a:r>
            <a:endParaRPr lang="en-US" sz="1000"/>
          </a:p>
        </p:txBody>
      </p:sp>
      <p:pic>
        <p:nvPicPr>
          <p:cNvPr id="8" name="Picture 3" descr="C:\Users\x-aleonardi\Downloads\31335259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4009535"/>
            <a:ext cx="4431133" cy="23649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1774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457200" y="2252664"/>
            <a:ext cx="371475" cy="0"/>
          </a:xfrm>
          <a:custGeom>
            <a:avLst/>
            <a:gdLst/>
            <a:ahLst/>
            <a:cxnLst/>
            <a:rect l="l" t="t" r="r" b="b"/>
            <a:pathLst>
              <a:path w="371475">
                <a:moveTo>
                  <a:pt x="0" y="0"/>
                </a:moveTo>
                <a:lnTo>
                  <a:pt x="371475" y="0"/>
                </a:lnTo>
              </a:path>
            </a:pathLst>
          </a:custGeom>
          <a:ln w="3175">
            <a:solidFill>
              <a:srgbClr val="FEFEFE"/>
            </a:solidFill>
          </a:ln>
        </p:spPr>
        <p:txBody>
          <a:bodyPr wrap="square" lIns="0" tIns="0" rIns="0" bIns="0" rtlCol="0"/>
          <a:lstStyle/>
          <a:p>
            <a:endParaRPr/>
          </a:p>
        </p:txBody>
      </p:sp>
      <p:sp>
        <p:nvSpPr>
          <p:cNvPr id="9" name="object 9"/>
          <p:cNvSpPr/>
          <p:nvPr/>
        </p:nvSpPr>
        <p:spPr>
          <a:xfrm>
            <a:off x="457200" y="3018232"/>
            <a:ext cx="371475" cy="0"/>
          </a:xfrm>
          <a:custGeom>
            <a:avLst/>
            <a:gdLst/>
            <a:ahLst/>
            <a:cxnLst/>
            <a:rect l="l" t="t" r="r" b="b"/>
            <a:pathLst>
              <a:path w="371475">
                <a:moveTo>
                  <a:pt x="0" y="0"/>
                </a:moveTo>
                <a:lnTo>
                  <a:pt x="371475" y="0"/>
                </a:lnTo>
              </a:path>
            </a:pathLst>
          </a:custGeom>
          <a:ln w="3175">
            <a:solidFill>
              <a:srgbClr val="FEFEFE"/>
            </a:solidFill>
          </a:ln>
        </p:spPr>
        <p:txBody>
          <a:bodyPr wrap="square" lIns="0" tIns="0" rIns="0" bIns="0" rtlCol="0"/>
          <a:lstStyle/>
          <a:p>
            <a:endParaRPr/>
          </a:p>
        </p:txBody>
      </p:sp>
      <p:sp>
        <p:nvSpPr>
          <p:cNvPr id="11" name="object 11"/>
          <p:cNvSpPr/>
          <p:nvPr/>
        </p:nvSpPr>
        <p:spPr>
          <a:xfrm>
            <a:off x="457200" y="3822214"/>
            <a:ext cx="371475" cy="0"/>
          </a:xfrm>
          <a:custGeom>
            <a:avLst/>
            <a:gdLst/>
            <a:ahLst/>
            <a:cxnLst/>
            <a:rect l="l" t="t" r="r" b="b"/>
            <a:pathLst>
              <a:path w="371475">
                <a:moveTo>
                  <a:pt x="0" y="0"/>
                </a:moveTo>
                <a:lnTo>
                  <a:pt x="371475" y="0"/>
                </a:lnTo>
              </a:path>
            </a:pathLst>
          </a:custGeom>
          <a:ln w="3175">
            <a:solidFill>
              <a:srgbClr val="FEFEFE"/>
            </a:solidFill>
          </a:ln>
        </p:spPr>
        <p:txBody>
          <a:bodyPr wrap="square" lIns="0" tIns="0" rIns="0" bIns="0" rtlCol="0"/>
          <a:lstStyle/>
          <a:p>
            <a:endParaRPr/>
          </a:p>
        </p:txBody>
      </p:sp>
      <p:sp>
        <p:nvSpPr>
          <p:cNvPr id="46" name="object 46"/>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47" name="object 47"/>
          <p:cNvSpPr txBox="1">
            <a:spLocks noGrp="1"/>
          </p:cNvSpPr>
          <p:nvPr>
            <p:ph type="sldNum" sz="quarter" idx="11"/>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18</a:t>
            </a:fld>
            <a:endParaRPr/>
          </a:p>
        </p:txBody>
      </p:sp>
      <p:sp>
        <p:nvSpPr>
          <p:cNvPr id="50" name="object 4"/>
          <p:cNvSpPr txBox="1"/>
          <p:nvPr/>
        </p:nvSpPr>
        <p:spPr>
          <a:xfrm>
            <a:off x="440974" y="1485508"/>
            <a:ext cx="5846704" cy="477054"/>
          </a:xfrm>
          <a:prstGeom prst="rect">
            <a:avLst/>
          </a:prstGeom>
        </p:spPr>
        <p:txBody>
          <a:bodyPr vert="horz" wrap="square" lIns="0" tIns="0" rIns="0" bIns="0" rtlCol="0" anchor="t">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400" b="1" dirty="0"/>
              <a:t>Getting started</a:t>
            </a:r>
          </a:p>
          <a:p>
            <a:pPr>
              <a:spcBef>
                <a:spcPts val="0"/>
              </a:spcBef>
              <a:spcAft>
                <a:spcPts val="200"/>
              </a:spcAft>
            </a:pPr>
            <a:r>
              <a:rPr lang="en-US" sz="1200" dirty="0"/>
              <a:t>There are key action items that must occur in order for the program to run.</a:t>
            </a:r>
            <a:endParaRPr lang="en-US" sz="1400" b="1" dirty="0"/>
          </a:p>
        </p:txBody>
      </p:sp>
      <p:sp>
        <p:nvSpPr>
          <p:cNvPr id="51" name="Title 1"/>
          <p:cNvSpPr>
            <a:spLocks noGrp="1"/>
          </p:cNvSpPr>
          <p:nvPr>
            <p:ph type="title"/>
          </p:nvPr>
        </p:nvSpPr>
        <p:spPr>
          <a:xfrm>
            <a:off x="444500" y="921809"/>
            <a:ext cx="8255000" cy="335280"/>
          </a:xfrm>
        </p:spPr>
        <p:txBody>
          <a:bodyPr/>
          <a:lstStyle/>
          <a:p>
            <a:r>
              <a:rPr lang="en-US"/>
              <a:t>Program Implementation</a:t>
            </a:r>
          </a:p>
        </p:txBody>
      </p:sp>
      <p:pic>
        <p:nvPicPr>
          <p:cNvPr id="12" name="Picture 2" descr="C:\Users\x-aleonardi\Downloads\31354264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629860"/>
            <a:ext cx="3504859" cy="306789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8" name="object 28"/>
          <p:cNvSpPr txBox="1">
            <a:spLocks noGrp="1"/>
          </p:cNvSpPr>
          <p:nvPr>
            <p:ph type="sldNum" sz="quarter" idx="11"/>
          </p:nvPr>
        </p:nvSpPr>
        <p:spPr>
          <a:prstGeom prst="rect">
            <a:avLst/>
          </a:prstGeom>
        </p:spPr>
        <p:txBody>
          <a:bodyPr vert="horz" wrap="square" lIns="0" tIns="0" rIns="0" bIns="0" rtlCol="0">
            <a:spAutoFit/>
          </a:bodyPr>
          <a:lstStyle/>
          <a:p>
            <a:pPr marL="25400">
              <a:lnSpc>
                <a:spcPts val="915"/>
              </a:lnSpc>
            </a:pPr>
            <a:fld id="{81D60167-4931-47E6-BA6A-407CBD079E47}" type="slidenum">
              <a:rPr dirty="0"/>
              <a:t>19</a:t>
            </a:fld>
            <a:endParaRPr/>
          </a:p>
        </p:txBody>
      </p:sp>
      <p:sp>
        <p:nvSpPr>
          <p:cNvPr id="2" name="Title 1"/>
          <p:cNvSpPr>
            <a:spLocks noGrp="1"/>
          </p:cNvSpPr>
          <p:nvPr>
            <p:ph type="title"/>
          </p:nvPr>
        </p:nvSpPr>
        <p:spPr>
          <a:xfrm>
            <a:off x="440174" y="923167"/>
            <a:ext cx="8255000" cy="335280"/>
          </a:xfrm>
        </p:spPr>
        <p:txBody>
          <a:bodyPr/>
          <a:lstStyle/>
          <a:p>
            <a:r>
              <a:rPr lang="en-US"/>
              <a:t> Implementation</a:t>
            </a:r>
          </a:p>
        </p:txBody>
      </p:sp>
      <p:sp>
        <p:nvSpPr>
          <p:cNvPr id="6" name="object 4"/>
          <p:cNvSpPr txBox="1"/>
          <p:nvPr/>
        </p:nvSpPr>
        <p:spPr>
          <a:xfrm>
            <a:off x="440974" y="1447800"/>
            <a:ext cx="6950426" cy="1808187"/>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marL="184150" indent="-171450">
              <a:spcBef>
                <a:spcPts val="0"/>
              </a:spcBef>
              <a:spcAft>
                <a:spcPts val="600"/>
              </a:spcAft>
              <a:buFont typeface="Arial" panose="020B0604020202020204" pitchFamily="34" charset="0"/>
              <a:buChar char="•"/>
            </a:pPr>
            <a:r>
              <a:rPr lang="en-US" dirty="0"/>
              <a:t>Software engineers or technical leaders enrolled in the program must have NT login credentials, email address, and computer with Comcast Intranet access</a:t>
            </a:r>
          </a:p>
          <a:p>
            <a:pPr marL="184150" indent="-171450">
              <a:spcBef>
                <a:spcPts val="0"/>
              </a:spcBef>
              <a:spcAft>
                <a:spcPts val="600"/>
              </a:spcAft>
              <a:buFont typeface="Arial" panose="020B0604020202020204" pitchFamily="34" charset="0"/>
              <a:buChar char="•"/>
            </a:pPr>
            <a:r>
              <a:rPr lang="en-US" dirty="0"/>
              <a:t>Comcast University may need to manually enroll participants in the program</a:t>
            </a:r>
          </a:p>
          <a:p>
            <a:pPr marL="184150" indent="-171450">
              <a:spcBef>
                <a:spcPts val="0"/>
              </a:spcBef>
              <a:spcAft>
                <a:spcPts val="600"/>
              </a:spcAft>
              <a:buFont typeface="Arial" panose="020B0604020202020204" pitchFamily="34" charset="0"/>
              <a:buChar char="•"/>
            </a:pPr>
            <a:r>
              <a:rPr lang="en-US" dirty="0"/>
              <a:t>Comcast University will partner with participant leadership to assign analysts to their PAL</a:t>
            </a:r>
          </a:p>
          <a:p>
            <a:pPr marL="184150" indent="-171450">
              <a:spcBef>
                <a:spcPts val="0"/>
              </a:spcBef>
              <a:spcAft>
                <a:spcPts val="600"/>
              </a:spcAft>
              <a:buFont typeface="Arial" panose="020B0604020202020204" pitchFamily="34" charset="0"/>
              <a:buChar char="•"/>
            </a:pPr>
            <a:r>
              <a:rPr lang="en-US" dirty="0"/>
              <a:t>Communication to PALs and participants about program enrollment and start</a:t>
            </a:r>
          </a:p>
          <a:p>
            <a:pPr marL="184150" indent="-171450">
              <a:spcBef>
                <a:spcPts val="0"/>
              </a:spcBef>
              <a:spcAft>
                <a:spcPts val="600"/>
              </a:spcAft>
              <a:buFont typeface="Arial" panose="020B0604020202020204" pitchFamily="34" charset="0"/>
              <a:buChar char="•"/>
            </a:pPr>
            <a:r>
              <a:rPr lang="en-US" dirty="0"/>
              <a:t>PALs and Managers must be trained before participating in program</a:t>
            </a:r>
          </a:p>
          <a:p>
            <a:pPr marL="184150" indent="-171450">
              <a:spcBef>
                <a:spcPts val="0"/>
              </a:spcBef>
              <a:spcAft>
                <a:spcPts val="600"/>
              </a:spcAft>
              <a:buFont typeface="Arial" panose="020B0604020202020204" pitchFamily="34" charset="0"/>
              <a:buChar char="•"/>
            </a:pPr>
            <a:r>
              <a:rPr lang="en-US" dirty="0"/>
              <a:t>Commitment from leadership to provide engineers and support team with time to complete program activities</a:t>
            </a:r>
          </a:p>
          <a:p>
            <a:pPr marL="184150" indent="-171450">
              <a:spcBef>
                <a:spcPts val="0"/>
              </a:spcBef>
              <a:spcAft>
                <a:spcPts val="600"/>
              </a:spcAft>
              <a:buFont typeface="Arial" panose="020B0604020202020204" pitchFamily="34" charset="0"/>
              <a:buChar char="•"/>
            </a:pPr>
            <a:r>
              <a:rPr lang="en-US" sz="1050" dirty="0"/>
              <a:t>Software engineers and program support team must be held accountable for completing the program on time</a:t>
            </a:r>
            <a:endParaRPr sz="1050" dirty="0"/>
          </a:p>
        </p:txBody>
      </p:sp>
      <p:pic>
        <p:nvPicPr>
          <p:cNvPr id="8" name="Picture 7" descr="C:\Users\x-aleonardi\AppData\Local\Microsoft\Windows\Temporary Internet Files\Content.Outlook\5N17PIPC\30143592_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8241" y="2895600"/>
            <a:ext cx="5027978" cy="35940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44500" y="921809"/>
            <a:ext cx="1765300" cy="338554"/>
          </a:xfrm>
          <a:prstGeom prst="rect">
            <a:avLst/>
          </a:prstGeom>
        </p:spPr>
        <p:txBody>
          <a:bodyPr vert="horz" wrap="square" lIns="0" tIns="0" rIns="0" bIns="0" rtlCol="0">
            <a:spAutoFit/>
          </a:bodyPr>
          <a:lstStyle/>
          <a:p>
            <a:pPr marL="12700">
              <a:lnSpc>
                <a:spcPct val="100000"/>
              </a:lnSpc>
            </a:pPr>
            <a:r>
              <a:rPr lang="en-US" sz="2200" spc="-10">
                <a:solidFill>
                  <a:srgbClr val="0070C0"/>
                </a:solidFill>
                <a:latin typeface="Arial" charset="0"/>
                <a:ea typeface="Arial" charset="0"/>
                <a:cs typeface="Arial" charset="0"/>
              </a:rPr>
              <a:t>Introduction</a:t>
            </a:r>
            <a:endParaRPr sz="2200">
              <a:solidFill>
                <a:srgbClr val="0070C0"/>
              </a:solidFill>
              <a:latin typeface="Arial" charset="0"/>
              <a:ea typeface="Arial" charset="0"/>
              <a:cs typeface="Arial" charset="0"/>
            </a:endParaRPr>
          </a:p>
        </p:txBody>
      </p:sp>
      <p:sp>
        <p:nvSpPr>
          <p:cNvPr id="17" name="object 1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2</a:t>
            </a:fld>
            <a:endParaRPr/>
          </a:p>
        </p:txBody>
      </p:sp>
      <p:pic>
        <p:nvPicPr>
          <p:cNvPr id="9" name="Picture 3" descr="C:\Users\x-aleonardi\Downloads\32518069_x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6070" y="1066800"/>
            <a:ext cx="1714501" cy="1143000"/>
          </a:xfrm>
          <a:prstGeom prst="rect">
            <a:avLst/>
          </a:prstGeom>
          <a:solidFill>
            <a:srgbClr val="FFFFFF">
              <a:shade val="85000"/>
            </a:srgbClr>
          </a:solidFill>
          <a:ln w="190500" cap="sq">
            <a:solidFill>
              <a:schemeClr val="bg1">
                <a:lumMod val="95000"/>
              </a:schemeClr>
            </a:solidFill>
            <a:miter lim="800000"/>
          </a:ln>
          <a:effectLst>
            <a:outerShdw blurRad="215900" dist="50800" dir="9900000" kx="195000" ky="145000" algn="tl" rotWithShape="0">
              <a:srgbClr val="000000"/>
            </a:outerShdw>
            <a:softEdge rad="0"/>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rot="20831074">
            <a:off x="6596223" y="4223549"/>
            <a:ext cx="1321006" cy="1520822"/>
          </a:xfrm>
          <a:prstGeom prst="rect">
            <a:avLst/>
          </a:prstGeom>
          <a:solidFill>
            <a:srgbClr val="FFFFFF">
              <a:shade val="85000"/>
            </a:srgbClr>
          </a:solidFill>
          <a:ln w="190500" cap="sq">
            <a:solidFill>
              <a:schemeClr val="bg1">
                <a:lumMod val="95000"/>
              </a:schemeClr>
            </a:solidFill>
            <a:miter lim="800000"/>
          </a:ln>
          <a:effectLst>
            <a:outerShdw blurRad="65000" dist="50800" dir="12900000" kx="195000" ky="145000" algn="tl" rotWithShape="0">
              <a:srgbClr val="000000"/>
            </a:outerShdw>
            <a:reflection stA="57000" endPos="35000" dist="50800" dir="5400000" sy="-100000" algn="bl" rotWithShape="0"/>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2" name="Picture 4" descr="C:\Users\x-aleonardi\Downloads\31298817_x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94889">
            <a:off x="6521864" y="2441753"/>
            <a:ext cx="1665639" cy="15595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9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0" name="TextBox 9"/>
          <p:cNvSpPr txBox="1"/>
          <p:nvPr/>
        </p:nvSpPr>
        <p:spPr>
          <a:xfrm>
            <a:off x="444500" y="1471136"/>
            <a:ext cx="5484960" cy="2339102"/>
          </a:xfrm>
          <a:prstGeom prst="rect">
            <a:avLst/>
          </a:prstGeom>
          <a:noFill/>
        </p:spPr>
        <p:txBody>
          <a:bodyPr wrap="square" rtlCol="0">
            <a:spAutoFit/>
          </a:bodyPr>
          <a:lstStyle/>
          <a:p>
            <a:pPr>
              <a:spcBef>
                <a:spcPts val="600"/>
              </a:spcBef>
              <a:spcAft>
                <a:spcPts val="1200"/>
              </a:spcAft>
            </a:pPr>
            <a:r>
              <a:rPr lang="en-US" b="1" dirty="0"/>
              <a:t>Welcome</a:t>
            </a:r>
          </a:p>
          <a:p>
            <a:pPr>
              <a:spcAft>
                <a:spcPts val="1200"/>
              </a:spcAft>
            </a:pPr>
            <a:r>
              <a:rPr lang="en-US" sz="1400" dirty="0">
                <a:latin typeface="Arial" panose="020B0604020202020204" pitchFamily="34" charset="0"/>
                <a:cs typeface="Arial" panose="020B0604020202020204" pitchFamily="34" charset="0"/>
              </a:rPr>
              <a:t>Welcome to the Machine Learning Practitioner program!</a:t>
            </a:r>
          </a:p>
          <a:p>
            <a:pPr marL="0" lvl="3">
              <a:spcBef>
                <a:spcPts val="0"/>
              </a:spcBef>
              <a:spcAft>
                <a:spcPts val="1200"/>
              </a:spcAft>
            </a:pPr>
            <a:r>
              <a:rPr lang="en-US" sz="1400" dirty="0">
                <a:latin typeface="Arial" panose="020B0604020202020204" pitchFamily="34" charset="0"/>
                <a:cs typeface="Arial" panose="020B0604020202020204" pitchFamily="34" charset="0"/>
              </a:rPr>
              <a:t>This program has been developed to provide our software engineers and technical leaders with a flexible, interactive, and self-directed learning experience to improve their knowledge of machine learning.</a:t>
            </a:r>
          </a:p>
          <a:p>
            <a:pPr marL="0" lvl="3">
              <a:spcBef>
                <a:spcPts val="0"/>
              </a:spcBef>
              <a:spcAft>
                <a:spcPts val="1200"/>
              </a:spcAft>
            </a:pPr>
            <a:r>
              <a:rPr lang="en-US" sz="1400" dirty="0">
                <a:latin typeface="Arial" panose="020B0604020202020204" pitchFamily="34" charset="0"/>
                <a:cs typeface="Arial" panose="020B0604020202020204" pitchFamily="34" charset="0"/>
              </a:rPr>
              <a:t>The purpose of this Playbook is to provide an in-depth overview of the program and its various components. </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8559902" y="6518502"/>
            <a:ext cx="203097" cy="126103"/>
          </a:xfrm>
        </p:spPr>
        <p:txBody>
          <a:bodyPr/>
          <a:lstStyle/>
          <a:p>
            <a:pPr marL="59055">
              <a:lnSpc>
                <a:spcPts val="915"/>
              </a:lnSpc>
            </a:pPr>
            <a:fld id="{81D60167-4931-47E6-BA6A-407CBD079E47}" type="slidenum">
              <a:rPr lang="uk-UA" smtClean="0"/>
              <a:t>20</a:t>
            </a:fld>
            <a:endParaRPr lang="uk-UA"/>
          </a:p>
        </p:txBody>
      </p:sp>
      <p:sp>
        <p:nvSpPr>
          <p:cNvPr id="3" name="Title 2"/>
          <p:cNvSpPr>
            <a:spLocks noGrp="1"/>
          </p:cNvSpPr>
          <p:nvPr>
            <p:ph type="title"/>
          </p:nvPr>
        </p:nvSpPr>
        <p:spPr/>
        <p:txBody>
          <a:bodyPr/>
          <a:lstStyle/>
          <a:p>
            <a:r>
              <a:rPr lang="en-US"/>
              <a:t>RACI Matrix</a:t>
            </a:r>
          </a:p>
        </p:txBody>
      </p:sp>
      <p:sp>
        <p:nvSpPr>
          <p:cNvPr id="4" name="Text Placeholder 3"/>
          <p:cNvSpPr>
            <a:spLocks noGrp="1"/>
          </p:cNvSpPr>
          <p:nvPr>
            <p:ph type="body" idx="1"/>
          </p:nvPr>
        </p:nvSpPr>
        <p:spPr>
          <a:xfrm>
            <a:off x="444500" y="1381994"/>
            <a:ext cx="3594100" cy="4485406"/>
          </a:xfrm>
        </p:spPr>
        <p:txBody>
          <a:bodyPr lIns="0" tIns="0" rIns="0" bIns="0" anchor="t"/>
          <a:lstStyle/>
          <a:p>
            <a:r>
              <a:rPr lang="en-US" sz="1050" dirty="0"/>
              <a:t>A RACI matrix is helpful for understanding the roles and responsibilities of the various teams in sustaining the program.</a:t>
            </a:r>
          </a:p>
          <a:p>
            <a:endParaRPr lang="en-US" dirty="0"/>
          </a:p>
          <a:p>
            <a:r>
              <a:rPr lang="en-US" sz="1050" b="1" u="sng" dirty="0"/>
              <a:t>R</a:t>
            </a:r>
            <a:r>
              <a:rPr lang="en-US" sz="1050" dirty="0"/>
              <a:t>esponsible</a:t>
            </a:r>
          </a:p>
          <a:p>
            <a:r>
              <a:rPr lang="en-US" sz="1050" b="1" u="sng" dirty="0"/>
              <a:t>A</a:t>
            </a:r>
            <a:r>
              <a:rPr lang="en-US" sz="1050" dirty="0"/>
              <a:t>ccountable</a:t>
            </a:r>
          </a:p>
          <a:p>
            <a:r>
              <a:rPr lang="en-US" sz="1050" b="1" u="sng" dirty="0"/>
              <a:t>C</a:t>
            </a:r>
            <a:r>
              <a:rPr lang="en-US" sz="1050" dirty="0"/>
              <a:t>onsulted</a:t>
            </a:r>
          </a:p>
          <a:p>
            <a:r>
              <a:rPr lang="en-US" sz="1050" b="1" u="sng" dirty="0"/>
              <a:t>I</a:t>
            </a:r>
            <a:r>
              <a:rPr lang="en-US" sz="1050" dirty="0"/>
              <a:t>nformed</a:t>
            </a:r>
          </a:p>
          <a:p>
            <a:endParaRPr lang="en-US" dirty="0"/>
          </a:p>
          <a:p>
            <a:endParaRPr lang="en-US" dirty="0"/>
          </a:p>
          <a:p>
            <a:r>
              <a:rPr lang="en-US" sz="1050" dirty="0"/>
              <a:t>The RACI matrix to the right shows the type of involvement from each of the 4 key stakeholder groups:</a:t>
            </a:r>
          </a:p>
          <a:p>
            <a:endParaRPr lang="en-US" dirty="0"/>
          </a:p>
          <a:p>
            <a:r>
              <a:rPr lang="en-US" sz="1050" b="1" dirty="0"/>
              <a:t>ML Faculty = </a:t>
            </a:r>
            <a:r>
              <a:rPr lang="en-US" sz="1050" dirty="0"/>
              <a:t>Machine Learning Faculty</a:t>
            </a:r>
          </a:p>
          <a:p>
            <a:r>
              <a:rPr lang="en-US" sz="1050" b="1" dirty="0"/>
              <a:t>CU</a:t>
            </a:r>
            <a:r>
              <a:rPr lang="en-US" sz="1050" dirty="0"/>
              <a:t> = Comcast University</a:t>
            </a:r>
          </a:p>
          <a:p>
            <a:endParaRPr lang="en-US" dirty="0"/>
          </a:p>
          <a:p>
            <a:endParaRPr lang="en-US" dirty="0"/>
          </a:p>
          <a:p>
            <a:r>
              <a:rPr lang="en-US" sz="1050" dirty="0"/>
              <a:t>The various tasks needed to sustain the program have been grouped into four key categories:</a:t>
            </a:r>
          </a:p>
          <a:p>
            <a:endParaRPr lang="en-US" dirty="0"/>
          </a:p>
          <a:p>
            <a:pPr marL="171450" indent="-171450">
              <a:buFont typeface="Arial" panose="020B0604020202020204" pitchFamily="34" charset="0"/>
              <a:buChar char="•"/>
            </a:pPr>
            <a:r>
              <a:rPr lang="en-US" sz="1050" dirty="0"/>
              <a:t>Program Related</a:t>
            </a:r>
          </a:p>
          <a:p>
            <a:pPr marL="171450" indent="-171450">
              <a:buFont typeface="Arial" panose="020B0604020202020204" pitchFamily="34" charset="0"/>
              <a:buChar char="•"/>
            </a:pPr>
            <a:r>
              <a:rPr lang="en-US" sz="1050" dirty="0"/>
              <a:t>Learner Related</a:t>
            </a:r>
          </a:p>
          <a:p>
            <a:pPr marL="171450" indent="-171450">
              <a:buFont typeface="Arial" panose="020B0604020202020204" pitchFamily="34" charset="0"/>
              <a:buChar char="•"/>
            </a:pPr>
            <a:r>
              <a:rPr lang="en-US" sz="1050" dirty="0"/>
              <a:t>PAL Related</a:t>
            </a:r>
          </a:p>
          <a:p>
            <a:pPr marL="171450" indent="-171450">
              <a:buFont typeface="Arial" panose="020B0604020202020204" pitchFamily="34" charset="0"/>
              <a:buChar char="•"/>
            </a:pPr>
            <a:r>
              <a:rPr lang="en-US" sz="1050" dirty="0"/>
              <a:t>Manager Related</a:t>
            </a:r>
          </a:p>
          <a:p>
            <a:endParaRPr lang="en-US" dirty="0"/>
          </a:p>
          <a:p>
            <a:endParaRPr lang="en-US" dirty="0"/>
          </a:p>
        </p:txBody>
      </p:sp>
      <p:sp>
        <p:nvSpPr>
          <p:cNvPr id="5" name="Footer Placeholder 4"/>
          <p:cNvSpPr>
            <a:spLocks noGrp="1"/>
          </p:cNvSpPr>
          <p:nvPr>
            <p:ph type="ftr" sz="quarter" idx="5"/>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graphicFrame>
        <p:nvGraphicFramePr>
          <p:cNvPr id="6" name="Table 5"/>
          <p:cNvGraphicFramePr>
            <a:graphicFrameLocks noGrp="1"/>
          </p:cNvGraphicFramePr>
          <p:nvPr>
            <p:extLst>
              <p:ext uri="{D42A27DB-BD31-4B8C-83A1-F6EECF244321}">
                <p14:modId xmlns:p14="http://schemas.microsoft.com/office/powerpoint/2010/main" val="1257898930"/>
              </p:ext>
            </p:extLst>
          </p:nvPr>
        </p:nvGraphicFramePr>
        <p:xfrm>
          <a:off x="4114800" y="1381994"/>
          <a:ext cx="3256397" cy="4942608"/>
        </p:xfrm>
        <a:graphic>
          <a:graphicData uri="http://schemas.openxmlformats.org/drawingml/2006/table">
            <a:tbl>
              <a:tblPr>
                <a:tableStyleId>{5C22544A-7EE6-4342-B048-85BDC9FD1C3A}</a:tableStyleId>
              </a:tblPr>
              <a:tblGrid>
                <a:gridCol w="2143891">
                  <a:extLst>
                    <a:ext uri="{9D8B030D-6E8A-4147-A177-3AD203B41FA5}">
                      <a16:colId xmlns:a16="http://schemas.microsoft.com/office/drawing/2014/main" val="3511553286"/>
                    </a:ext>
                  </a:extLst>
                </a:gridCol>
                <a:gridCol w="556253">
                  <a:extLst>
                    <a:ext uri="{9D8B030D-6E8A-4147-A177-3AD203B41FA5}">
                      <a16:colId xmlns:a16="http://schemas.microsoft.com/office/drawing/2014/main" val="3784193709"/>
                    </a:ext>
                  </a:extLst>
                </a:gridCol>
                <a:gridCol w="556253">
                  <a:extLst>
                    <a:ext uri="{9D8B030D-6E8A-4147-A177-3AD203B41FA5}">
                      <a16:colId xmlns:a16="http://schemas.microsoft.com/office/drawing/2014/main" val="484959421"/>
                    </a:ext>
                  </a:extLst>
                </a:gridCol>
              </a:tblGrid>
              <a:tr h="183678">
                <a:tc>
                  <a:txBody>
                    <a:bodyPr/>
                    <a:lstStyle/>
                    <a:p>
                      <a:pPr marL="91440" algn="l" fontAlgn="ctr"/>
                      <a:r>
                        <a:rPr lang="en-US" sz="1000" b="1" u="none" strike="noStrike">
                          <a:effectLst/>
                        </a:rPr>
                        <a:t>Program Related</a:t>
                      </a:r>
                      <a:endParaRPr lang="en-US" sz="1000" b="1" i="0" u="none" strike="noStrike">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900" b="1" u="none" strike="noStrike" dirty="0">
                          <a:effectLst/>
                        </a:rPr>
                        <a:t>ML Faculty</a:t>
                      </a:r>
                      <a:endParaRPr lang="en-US" sz="900" b="1" i="0" u="none" strike="noStrike" dirty="0">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tc>
                  <a:txBody>
                    <a:bodyPr/>
                    <a:lstStyle/>
                    <a:p>
                      <a:pPr algn="ctr" fontAlgn="ctr"/>
                      <a:r>
                        <a:rPr lang="en-US" sz="900" b="1" u="none" strike="noStrike">
                          <a:effectLst/>
                        </a:rPr>
                        <a:t>CU</a:t>
                      </a:r>
                      <a:endParaRPr lang="en-US" sz="900" b="1"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9533953"/>
                  </a:ext>
                </a:extLst>
              </a:tr>
              <a:tr h="175329">
                <a:tc>
                  <a:txBody>
                    <a:bodyPr/>
                    <a:lstStyle/>
                    <a:p>
                      <a:pPr algn="r" fontAlgn="ctr"/>
                      <a:r>
                        <a:rPr lang="en-US" sz="900" u="none" strike="noStrike" dirty="0">
                          <a:effectLst/>
                        </a:rPr>
                        <a:t>Generate analyst info</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R,A</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1763753719"/>
                  </a:ext>
                </a:extLst>
              </a:tr>
              <a:tr h="175329">
                <a:tc>
                  <a:txBody>
                    <a:bodyPr/>
                    <a:lstStyle/>
                    <a:p>
                      <a:pPr algn="r" fontAlgn="ctr"/>
                      <a:r>
                        <a:rPr lang="en-US" sz="900" u="none" strike="noStrike" dirty="0">
                          <a:effectLst/>
                        </a:rPr>
                        <a:t>Enroll analyst in program</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4147193325"/>
                  </a:ext>
                </a:extLst>
              </a:tr>
              <a:tr h="175329">
                <a:tc>
                  <a:txBody>
                    <a:bodyPr/>
                    <a:lstStyle/>
                    <a:p>
                      <a:pPr algn="r" fontAlgn="ctr"/>
                      <a:r>
                        <a:rPr lang="en-US" sz="900" u="none" strike="noStrike" dirty="0">
                          <a:effectLst/>
                        </a:rPr>
                        <a:t>Manage PAL pool</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rPr>
                        <a:t>C,I</a:t>
                      </a:r>
                      <a:endParaRPr lang="en-US" sz="1000" b="0" i="0" u="none" strike="noStrike">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611818072"/>
                  </a:ext>
                </a:extLst>
              </a:tr>
              <a:tr h="175329">
                <a:tc>
                  <a:txBody>
                    <a:bodyPr/>
                    <a:lstStyle/>
                    <a:p>
                      <a:pPr algn="r" fontAlgn="ctr"/>
                      <a:r>
                        <a:rPr lang="en-US" sz="900" u="none" strike="noStrike" dirty="0">
                          <a:effectLst/>
                        </a:rPr>
                        <a:t>Assign PAL to Learner</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118246005"/>
                  </a:ext>
                </a:extLst>
              </a:tr>
              <a:tr h="175329">
                <a:tc>
                  <a:txBody>
                    <a:bodyPr/>
                    <a:lstStyle/>
                    <a:p>
                      <a:pPr algn="r" fontAlgn="ctr"/>
                      <a:r>
                        <a:rPr lang="en-US" sz="900" u="none" strike="noStrike" dirty="0">
                          <a:effectLst/>
                        </a:rPr>
                        <a:t>Program Q&amp;A</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391891056"/>
                  </a:ext>
                </a:extLst>
              </a:tr>
              <a:tr h="175329">
                <a:tc>
                  <a:txBody>
                    <a:bodyPr/>
                    <a:lstStyle/>
                    <a:p>
                      <a:pPr algn="r" fontAlgn="ctr"/>
                      <a:r>
                        <a:rPr lang="en-US" sz="900" u="none" strike="noStrike" dirty="0">
                          <a:effectLst/>
                        </a:rPr>
                        <a:t>Technical issues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1255695271"/>
                  </a:ext>
                </a:extLst>
              </a:tr>
              <a:tr h="175329">
                <a:tc>
                  <a:txBody>
                    <a:bodyPr/>
                    <a:lstStyle/>
                    <a:p>
                      <a:pPr algn="r" fontAlgn="ctr"/>
                      <a:r>
                        <a:rPr lang="en-US" sz="900" u="none" strike="noStrike" dirty="0">
                          <a:effectLst/>
                        </a:rPr>
                        <a:t>Content updates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C,I</a:t>
                      </a:r>
                      <a:endParaRPr lang="en-US" sz="1000" b="0" i="0" u="none" strike="noStrike">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A,R</a:t>
                      </a:r>
                      <a:endParaRPr lang="en-US" sz="1000" b="0" i="0" u="none" strike="noStrike">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454634"/>
                  </a:ext>
                </a:extLst>
              </a:tr>
              <a:tr h="183678">
                <a:tc>
                  <a:txBody>
                    <a:bodyPr/>
                    <a:lstStyle/>
                    <a:p>
                      <a:pPr marL="91440" algn="l" fontAlgn="ctr"/>
                      <a:r>
                        <a:rPr lang="en-US" sz="1000" b="1" u="none" strike="noStrike" dirty="0">
                          <a:effectLst/>
                        </a:rPr>
                        <a:t>Learner Related</a:t>
                      </a:r>
                      <a:endParaRPr lang="en-US" sz="1000" b="1"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518565"/>
                  </a:ext>
                </a:extLst>
              </a:tr>
              <a:tr h="175329">
                <a:tc>
                  <a:txBody>
                    <a:bodyPr/>
                    <a:lstStyle/>
                    <a:p>
                      <a:pPr algn="r" fontAlgn="ctr"/>
                      <a:r>
                        <a:rPr lang="en-US" sz="900" u="none" strike="noStrike" dirty="0">
                          <a:effectLst/>
                        </a:rPr>
                        <a:t>Get started in program</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R,I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A,C</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581271720"/>
                  </a:ext>
                </a:extLst>
              </a:tr>
              <a:tr h="175329">
                <a:tc>
                  <a:txBody>
                    <a:bodyPr/>
                    <a:lstStyle/>
                    <a:p>
                      <a:pPr algn="r" fontAlgn="ctr"/>
                      <a:r>
                        <a:rPr lang="en-US" sz="900" u="none" strike="noStrike" dirty="0">
                          <a:effectLst/>
                        </a:rPr>
                        <a:t>ID and Communicate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140574218"/>
                  </a:ext>
                </a:extLst>
              </a:tr>
              <a:tr h="175329">
                <a:tc>
                  <a:txBody>
                    <a:bodyPr/>
                    <a:lstStyle/>
                    <a:p>
                      <a:pPr algn="r" fontAlgn="ctr"/>
                      <a:r>
                        <a:rPr lang="en-US" sz="900" u="none" strike="noStrike" dirty="0">
                          <a:effectLst/>
                        </a:rPr>
                        <a:t>Address performance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rPr>
                        <a:t>A, R</a:t>
                      </a:r>
                      <a:endParaRPr lang="en-US" sz="1000" b="0" i="0" u="none" strike="noStrike">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118829290"/>
                  </a:ext>
                </a:extLst>
              </a:tr>
              <a:tr h="175329">
                <a:tc>
                  <a:txBody>
                    <a:bodyPr/>
                    <a:lstStyle/>
                    <a:p>
                      <a:pPr algn="r" fontAlgn="ctr"/>
                      <a:r>
                        <a:rPr lang="en-US" sz="900" u="none" strike="noStrike" dirty="0">
                          <a:effectLst/>
                        </a:rPr>
                        <a:t>Address behavioral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a:effectLst/>
                        </a:rPr>
                        <a:t>A, R</a:t>
                      </a:r>
                      <a:endParaRPr lang="en-US" sz="1000" b="0" i="0" u="none" strike="noStrike">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4083529"/>
                  </a:ext>
                </a:extLst>
              </a:tr>
              <a:tr h="183678">
                <a:tc>
                  <a:txBody>
                    <a:bodyPr/>
                    <a:lstStyle/>
                    <a:p>
                      <a:pPr marL="91440" algn="l" fontAlgn="ctr"/>
                      <a:r>
                        <a:rPr lang="en-US" sz="1000" b="1" u="none" strike="noStrike" dirty="0">
                          <a:effectLst/>
                        </a:rPr>
                        <a:t>PAL Related</a:t>
                      </a:r>
                      <a:endParaRPr lang="en-US" sz="1000" b="1"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3972493"/>
                  </a:ext>
                </a:extLst>
              </a:tr>
              <a:tr h="175329">
                <a:tc>
                  <a:txBody>
                    <a:bodyPr/>
                    <a:lstStyle/>
                    <a:p>
                      <a:pPr algn="r" fontAlgn="ctr"/>
                      <a:r>
                        <a:rPr lang="en-US" sz="900" u="none" strike="noStrike" dirty="0">
                          <a:effectLst/>
                        </a:rPr>
                        <a:t>Select PAL</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R</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2026620504"/>
                  </a:ext>
                </a:extLst>
              </a:tr>
              <a:tr h="175329">
                <a:tc>
                  <a:txBody>
                    <a:bodyPr/>
                    <a:lstStyle/>
                    <a:p>
                      <a:pPr algn="r" fontAlgn="ctr"/>
                      <a:r>
                        <a:rPr lang="en-US" sz="900" u="none" strike="noStrike" dirty="0">
                          <a:effectLst/>
                        </a:rPr>
                        <a:t>Communicate to PAL</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rPr>
                        <a:t>R</a:t>
                      </a:r>
                      <a:endParaRPr lang="en-US" sz="1000" b="0" i="0" u="none" strike="noStrike">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637298591"/>
                  </a:ext>
                </a:extLst>
              </a:tr>
              <a:tr h="175329">
                <a:tc>
                  <a:txBody>
                    <a:bodyPr/>
                    <a:lstStyle/>
                    <a:p>
                      <a:pPr algn="r" fontAlgn="ctr"/>
                      <a:r>
                        <a:rPr lang="en-US" sz="900" u="none" strike="noStrike" dirty="0">
                          <a:effectLst/>
                        </a:rPr>
                        <a:t>Train PAL</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1635568551"/>
                  </a:ext>
                </a:extLst>
              </a:tr>
              <a:tr h="175329">
                <a:tc>
                  <a:txBody>
                    <a:bodyPr/>
                    <a:lstStyle/>
                    <a:p>
                      <a:pPr algn="r" fontAlgn="ctr"/>
                      <a:r>
                        <a:rPr lang="en-US" sz="900" u="none" strike="noStrike" dirty="0">
                          <a:effectLst/>
                        </a:rPr>
                        <a:t>ID and Communicate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2254641586"/>
                  </a:ext>
                </a:extLst>
              </a:tr>
              <a:tr h="175329">
                <a:tc>
                  <a:txBody>
                    <a:bodyPr/>
                    <a:lstStyle/>
                    <a:p>
                      <a:pPr algn="r" fontAlgn="ctr"/>
                      <a:r>
                        <a:rPr lang="en-US" sz="900" u="none" strike="noStrike" dirty="0">
                          <a:effectLst/>
                        </a:rPr>
                        <a:t>Address performance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989747334"/>
                  </a:ext>
                </a:extLst>
              </a:tr>
              <a:tr h="175329">
                <a:tc>
                  <a:txBody>
                    <a:bodyPr/>
                    <a:lstStyle/>
                    <a:p>
                      <a:pPr algn="r" fontAlgn="ctr"/>
                      <a:r>
                        <a:rPr lang="en-US" sz="900" u="none" strike="noStrike" dirty="0">
                          <a:effectLst/>
                        </a:rPr>
                        <a:t>Address behavioral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695113"/>
                  </a:ext>
                </a:extLst>
              </a:tr>
              <a:tr h="183678">
                <a:tc>
                  <a:txBody>
                    <a:bodyPr/>
                    <a:lstStyle/>
                    <a:p>
                      <a:pPr marL="91440" algn="l" fontAlgn="ctr"/>
                      <a:r>
                        <a:rPr lang="en-US" sz="1000" b="1" u="none" strike="noStrike" dirty="0">
                          <a:effectLst/>
                        </a:rPr>
                        <a:t>Manager Related</a:t>
                      </a:r>
                      <a:endParaRPr lang="en-US" sz="1000" b="1"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tc>
                  <a:txBody>
                    <a:bodyPr/>
                    <a:lstStyle/>
                    <a:p>
                      <a:pPr algn="ctr"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6717" marR="6717" marT="6717"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8015367"/>
                  </a:ext>
                </a:extLst>
              </a:tr>
              <a:tr h="175329">
                <a:tc>
                  <a:txBody>
                    <a:bodyPr/>
                    <a:lstStyle/>
                    <a:p>
                      <a:pPr algn="r" fontAlgn="ctr"/>
                      <a:r>
                        <a:rPr lang="en-US" sz="900" u="none" strike="noStrike" dirty="0">
                          <a:effectLst/>
                        </a:rPr>
                        <a:t>Generate new manager info</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R,A</a:t>
                      </a:r>
                      <a:r>
                        <a:rPr lang="en-US" sz="1000" u="none" strike="noStrike" baseline="0" dirty="0">
                          <a:effectLst/>
                        </a:rPr>
                        <a:t> </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2042431359"/>
                  </a:ext>
                </a:extLst>
              </a:tr>
              <a:tr h="175329">
                <a:tc>
                  <a:txBody>
                    <a:bodyPr/>
                    <a:lstStyle/>
                    <a:p>
                      <a:pPr algn="r" fontAlgn="ctr"/>
                      <a:r>
                        <a:rPr lang="en-US" sz="900" u="none" strike="noStrike" dirty="0">
                          <a:effectLst/>
                        </a:rPr>
                        <a:t>Enroll new manager in program</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R,A</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41170586"/>
                  </a:ext>
                </a:extLst>
              </a:tr>
              <a:tr h="175329">
                <a:tc>
                  <a:txBody>
                    <a:bodyPr/>
                    <a:lstStyle/>
                    <a:p>
                      <a:pPr algn="r" fontAlgn="ctr"/>
                      <a:r>
                        <a:rPr lang="en-US" sz="900" u="none" strike="noStrike" dirty="0">
                          <a:effectLst/>
                        </a:rPr>
                        <a:t>Communicate to manager</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a:effectLst/>
                        </a:rPr>
                        <a:t>R</a:t>
                      </a:r>
                      <a:endParaRPr lang="en-US" sz="1000" b="0" i="0" u="none" strike="noStrike">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71015932"/>
                  </a:ext>
                </a:extLst>
              </a:tr>
              <a:tr h="175329">
                <a:tc>
                  <a:txBody>
                    <a:bodyPr/>
                    <a:lstStyle/>
                    <a:p>
                      <a:pPr algn="r" fontAlgn="ctr"/>
                      <a:r>
                        <a:rPr lang="en-US" sz="900" u="none" strike="noStrike" dirty="0">
                          <a:effectLst/>
                        </a:rPr>
                        <a:t>Train manager</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3467589624"/>
                  </a:ext>
                </a:extLst>
              </a:tr>
              <a:tr h="175329">
                <a:tc>
                  <a:txBody>
                    <a:bodyPr/>
                    <a:lstStyle/>
                    <a:p>
                      <a:pPr algn="r" fontAlgn="ctr"/>
                      <a:r>
                        <a:rPr lang="en-US" sz="900" u="none" strike="noStrike" dirty="0">
                          <a:effectLst/>
                        </a:rPr>
                        <a:t>ID and Communicate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2776031968"/>
                  </a:ext>
                </a:extLst>
              </a:tr>
              <a:tr h="175329">
                <a:tc>
                  <a:txBody>
                    <a:bodyPr/>
                    <a:lstStyle/>
                    <a:p>
                      <a:pPr algn="r" fontAlgn="ctr"/>
                      <a:r>
                        <a:rPr lang="en-US" sz="900" u="none" strike="noStrike" dirty="0">
                          <a:effectLst/>
                        </a:rPr>
                        <a:t>Address performance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tcP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tc>
                <a:tc>
                  <a:txBody>
                    <a:bodyPr/>
                    <a:lstStyle/>
                    <a:p>
                      <a:pPr algn="ctr" fontAlgn="ct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tc>
                <a:extLst>
                  <a:ext uri="{0D108BD9-81ED-4DB2-BD59-A6C34878D82A}">
                    <a16:rowId xmlns:a16="http://schemas.microsoft.com/office/drawing/2014/main" val="2095211730"/>
                  </a:ext>
                </a:extLst>
              </a:tr>
              <a:tr h="175329">
                <a:tc>
                  <a:txBody>
                    <a:bodyPr/>
                    <a:lstStyle/>
                    <a:p>
                      <a:pPr algn="r" fontAlgn="ctr"/>
                      <a:r>
                        <a:rPr lang="en-US" sz="900" u="none" strike="noStrike" dirty="0">
                          <a:effectLst/>
                        </a:rPr>
                        <a:t>Address behavioral concerns</a:t>
                      </a:r>
                      <a:endParaRPr lang="en-US" sz="900" b="0" i="0" u="none" strike="noStrike" dirty="0">
                        <a:solidFill>
                          <a:srgbClr val="000000"/>
                        </a:solidFill>
                        <a:effectLst/>
                        <a:latin typeface="Calibri" panose="020F0502020204030204" pitchFamily="34" charset="0"/>
                      </a:endParaRPr>
                    </a:p>
                  </a:txBody>
                  <a:tcPr marL="6717" marR="6717" marT="6717"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u="none" strike="noStrike" dirty="0">
                          <a:effectLst/>
                        </a:rPr>
                        <a:t>A,R</a:t>
                      </a:r>
                      <a:endParaRPr lang="en-US" sz="1000" b="0" i="0" u="none" strike="noStrike" dirty="0">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lang="en-US" sz="1000" u="none" strike="noStrike" dirty="0">
                          <a:effectLst/>
                        </a:rPr>
                        <a:t>C,I</a:t>
                      </a:r>
                      <a:endParaRPr lang="en-US" sz="1000" b="0" i="0" u="none" strike="noStrike" dirty="0">
                        <a:solidFill>
                          <a:srgbClr val="000000"/>
                        </a:solidFill>
                        <a:effectLst/>
                        <a:latin typeface="Calibri" panose="020F0502020204030204" pitchFamily="34" charset="0"/>
                      </a:endParaRPr>
                    </a:p>
                  </a:txBody>
                  <a:tcPr marL="6717" marR="6717" marT="6717"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9448641"/>
                  </a:ext>
                </a:extLst>
              </a:tr>
            </a:tbl>
          </a:graphicData>
        </a:graphic>
      </p:graphicFrame>
    </p:spTree>
    <p:custDataLst>
      <p:tags r:id="rId1"/>
    </p:custDataLst>
    <p:extLst>
      <p:ext uri="{BB962C8B-B14F-4D97-AF65-F5344CB8AC3E}">
        <p14:creationId xmlns:p14="http://schemas.microsoft.com/office/powerpoint/2010/main" val="247229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762000"/>
            <a:ext cx="6162704" cy="5274021"/>
          </a:xfrm>
          <a:prstGeom prst="rect">
            <a:avLst/>
          </a:prstGeom>
        </p:spPr>
      </p:pic>
      <p:sp>
        <p:nvSpPr>
          <p:cNvPr id="44" name="object 44"/>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45" name="object 45"/>
          <p:cNvSpPr txBox="1">
            <a:spLocks noGrp="1"/>
          </p:cNvSpPr>
          <p:nvPr>
            <p:ph type="sldNum" sz="quarter" idx="11"/>
          </p:nvPr>
        </p:nvSpPr>
        <p:spPr>
          <a:prstGeom prst="rect">
            <a:avLst/>
          </a:prstGeom>
        </p:spPr>
        <p:txBody>
          <a:bodyPr vert="horz" wrap="square" lIns="0" tIns="0" rIns="0" bIns="0" rtlCol="0">
            <a:spAutoFit/>
          </a:bodyPr>
          <a:lstStyle/>
          <a:p>
            <a:pPr marL="25400">
              <a:lnSpc>
                <a:spcPts val="915"/>
              </a:lnSpc>
            </a:pPr>
            <a:fld id="{81D60167-4931-47E6-BA6A-407CBD079E47}" type="slidenum">
              <a:rPr dirty="0"/>
              <a:t>21</a:t>
            </a:fld>
            <a:endParaRPr/>
          </a:p>
        </p:txBody>
      </p:sp>
      <p:sp>
        <p:nvSpPr>
          <p:cNvPr id="25" name="object 2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spc="-5"/>
              <a:t>Program Tools and Technology</a:t>
            </a:r>
            <a:endParaRPr spc="-5">
              <a:solidFill>
                <a:srgbClr val="BCBEC0"/>
              </a:solidFill>
              <a:latin typeface="Arial" charset="0"/>
              <a:ea typeface="Arial" charset="0"/>
              <a:cs typeface="Arial" charset="0"/>
            </a:endParaRPr>
          </a:p>
        </p:txBody>
      </p:sp>
      <p:sp>
        <p:nvSpPr>
          <p:cNvPr id="6" name="object 4"/>
          <p:cNvSpPr txBox="1"/>
          <p:nvPr/>
        </p:nvSpPr>
        <p:spPr>
          <a:xfrm>
            <a:off x="440975" y="1447800"/>
            <a:ext cx="3597626" cy="2585323"/>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Overview</a:t>
            </a:r>
          </a:p>
          <a:p>
            <a:pPr>
              <a:spcBef>
                <a:spcPts val="600"/>
              </a:spcBef>
              <a:spcAft>
                <a:spcPts val="600"/>
              </a:spcAft>
            </a:pPr>
            <a:r>
              <a:rPr lang="en-US" dirty="0"/>
              <a:t>The learners will have the opportunity to use the latest technology and learning tools at Comcast. This assures their learning experience is positive, consistent, and engaging. </a:t>
            </a:r>
          </a:p>
          <a:p>
            <a:pPr>
              <a:spcBef>
                <a:spcPts val="600"/>
              </a:spcBef>
              <a:spcAft>
                <a:spcPts val="600"/>
              </a:spcAft>
            </a:pPr>
            <a:r>
              <a:rPr lang="en-US" sz="1200" b="1" dirty="0"/>
              <a:t>Learning Journey Portal</a:t>
            </a:r>
          </a:p>
          <a:p>
            <a:pPr>
              <a:spcBef>
                <a:spcPts val="600"/>
              </a:spcBef>
              <a:spcAft>
                <a:spcPts val="600"/>
              </a:spcAft>
            </a:pPr>
            <a:r>
              <a:rPr lang="en-US" dirty="0"/>
              <a:t>The new technology platform that provides program structure and administration for all program participants.  The user-friendly interface delivers an easy, interactive way for learners to engage with course materials, track their progress, and complete the program.</a:t>
            </a:r>
          </a:p>
          <a:p>
            <a:pPr marL="184150" indent="-171450">
              <a:spcBef>
                <a:spcPts val="0"/>
              </a:spcBef>
              <a:spcAft>
                <a:spcPts val="200"/>
              </a:spcAft>
              <a:buFont typeface="Arial" panose="020B0604020202020204" pitchFamily="34" charset="0"/>
              <a:buChar char="•"/>
            </a:pPr>
            <a:endParaRPr sz="1000"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sldNum" sz="quarter" idx="11"/>
          </p:nvPr>
        </p:nvSpPr>
        <p:spPr>
          <a:xfrm>
            <a:off x="8559902" y="6517606"/>
            <a:ext cx="279297" cy="116313"/>
          </a:xfrm>
          <a:prstGeom prst="rect">
            <a:avLst/>
          </a:prstGeom>
        </p:spPr>
        <p:txBody>
          <a:bodyPr vert="horz" wrap="square" lIns="0" tIns="0" rIns="0" bIns="0" rtlCol="0">
            <a:spAutoFit/>
          </a:bodyPr>
          <a:lstStyle/>
          <a:p>
            <a:pPr marL="59055">
              <a:lnSpc>
                <a:spcPts val="915"/>
              </a:lnSpc>
            </a:pPr>
            <a:fld id="{81D60167-4931-47E6-BA6A-407CBD079E47}" type="slidenum">
              <a:rPr dirty="0"/>
              <a:t>22</a:t>
            </a:fld>
            <a:endParaRPr/>
          </a:p>
        </p:txBody>
      </p:sp>
      <p:sp>
        <p:nvSpPr>
          <p:cNvPr id="3" name="object 3"/>
          <p:cNvSpPr txBox="1">
            <a:spLocks noGrp="1"/>
          </p:cNvSpPr>
          <p:nvPr>
            <p:ph type="title"/>
          </p:nvPr>
        </p:nvSpPr>
        <p:spPr>
          <a:xfrm>
            <a:off x="584199" y="787994"/>
            <a:ext cx="8255000" cy="335280"/>
          </a:xfrm>
          <a:prstGeom prst="rect">
            <a:avLst/>
          </a:prstGeom>
        </p:spPr>
        <p:txBody>
          <a:bodyPr vert="horz" wrap="square" lIns="0" tIns="0" rIns="0" bIns="0" rtlCol="0">
            <a:spAutoFit/>
          </a:bodyPr>
          <a:lstStyle/>
          <a:p>
            <a:pPr marL="12700">
              <a:lnSpc>
                <a:spcPct val="100000"/>
              </a:lnSpc>
            </a:pPr>
            <a:r>
              <a:rPr lang="en-US" spc="-10" dirty="0">
                <a:latin typeface="Arial" charset="0"/>
                <a:ea typeface="Arial" charset="0"/>
                <a:cs typeface="Arial" charset="0"/>
              </a:rPr>
              <a:t>Self-Directed Program Progression</a:t>
            </a:r>
            <a:endParaRPr dirty="0">
              <a:latin typeface="Arial" charset="0"/>
              <a:ea typeface="Arial" charset="0"/>
              <a:cs typeface="Arial" charset="0"/>
            </a:endParaRPr>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6" name="object 4"/>
          <p:cNvSpPr txBox="1"/>
          <p:nvPr/>
        </p:nvSpPr>
        <p:spPr>
          <a:xfrm>
            <a:off x="431548" y="1196645"/>
            <a:ext cx="2934521" cy="5247590"/>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0"/>
              </a:spcBef>
            </a:pPr>
            <a:r>
              <a:rPr lang="en-US" sz="1200" b="1" dirty="0"/>
              <a:t>The Experience</a:t>
            </a:r>
          </a:p>
          <a:p>
            <a:pPr>
              <a:spcBef>
                <a:spcPts val="600"/>
              </a:spcBef>
              <a:spcAft>
                <a:spcPts val="600"/>
              </a:spcAft>
            </a:pPr>
            <a:r>
              <a:rPr lang="en-US" sz="1000" dirty="0"/>
              <a:t>The learner will engage with course content and track their progress toward completion within the learning journey portal.  Within the portal the curriculum is divided into 8 week micro learning sections. Each week the learner will complete both self-directed learning modules on their own, and experiential learning activities with their PAL, SMEs, and peers.</a:t>
            </a:r>
          </a:p>
          <a:p>
            <a:pPr>
              <a:spcBef>
                <a:spcPts val="0"/>
              </a:spcBef>
            </a:pPr>
            <a:r>
              <a:rPr lang="en-US" sz="1200" b="1" dirty="0"/>
              <a:t>Approach</a:t>
            </a:r>
          </a:p>
          <a:p>
            <a:pPr>
              <a:spcBef>
                <a:spcPts val="600"/>
              </a:spcBef>
              <a:spcAft>
                <a:spcPts val="600"/>
              </a:spcAft>
            </a:pPr>
            <a:r>
              <a:rPr lang="en-US" sz="1000" dirty="0"/>
              <a:t>The self paced</a:t>
            </a:r>
            <a:r>
              <a:rPr lang="en-US" sz="1000" b="1" dirty="0"/>
              <a:t> </a:t>
            </a:r>
            <a:r>
              <a:rPr lang="en-US" sz="1000" dirty="0"/>
              <a:t>content includes videos, and web based training to be completed each week. A short knowledge check or lab is provided throughout the weekly sections. </a:t>
            </a:r>
          </a:p>
          <a:p>
            <a:pPr>
              <a:spcBef>
                <a:spcPts val="0"/>
              </a:spcBef>
              <a:spcAft>
                <a:spcPts val="600"/>
              </a:spcAft>
            </a:pPr>
            <a:r>
              <a:rPr lang="en-US" sz="1000" dirty="0"/>
              <a:t>Structured experiential learning activities are provided to so that learners can deepen their understanding of core concepts, experience practical application, build relationships, and reflect on their learning.</a:t>
            </a:r>
          </a:p>
          <a:p>
            <a:pPr>
              <a:spcBef>
                <a:spcPts val="0"/>
              </a:spcBef>
            </a:pPr>
            <a:r>
              <a:rPr lang="en-US" sz="1200" b="1" dirty="0"/>
              <a:t>Support</a:t>
            </a:r>
          </a:p>
          <a:p>
            <a:pPr>
              <a:spcBef>
                <a:spcPts val="600"/>
              </a:spcBef>
              <a:spcAft>
                <a:spcPts val="600"/>
              </a:spcAft>
            </a:pPr>
            <a:r>
              <a:rPr lang="en-US" sz="1000" dirty="0"/>
              <a:t>The learner will meet with their PAL, manager, SME’s, and peers throughout their learning journey. These include progress checks and Q&amp;A sessions, review and feedback sessions, observation and practical application, and discussion on key engineering topics.</a:t>
            </a:r>
          </a:p>
          <a:p>
            <a:pPr>
              <a:spcBef>
                <a:spcPts val="0"/>
              </a:spcBef>
            </a:pPr>
            <a:r>
              <a:rPr lang="en-US" sz="1000" dirty="0"/>
              <a:t>At the mid-point and end of the program, the learner will meet with their Manager to review their experience and create action plans for further growth and development. </a:t>
            </a:r>
          </a:p>
        </p:txBody>
      </p:sp>
      <p:pic>
        <p:nvPicPr>
          <p:cNvPr id="8" name="Picture 2" descr="E:\people\20600533_xxl.png"/>
          <p:cNvPicPr>
            <a:picLocks noChangeAspect="1" noChangeArrowheads="1"/>
          </p:cNvPicPr>
          <p:nvPr/>
        </p:nvPicPr>
        <p:blipFill>
          <a:blip r:embed="rId3" cstate="print"/>
          <a:srcRect/>
          <a:stretch>
            <a:fillRect/>
          </a:stretch>
        </p:blipFill>
        <p:spPr bwMode="auto">
          <a:xfrm>
            <a:off x="3810000" y="3982065"/>
            <a:ext cx="3658000" cy="2404368"/>
          </a:xfrm>
          <a:prstGeom prst="rect">
            <a:avLst/>
          </a:prstGeom>
          <a:noFill/>
        </p:spPr>
      </p:pic>
      <p:pic>
        <p:nvPicPr>
          <p:cNvPr id="9" name="Picture 8"/>
          <p:cNvPicPr>
            <a:picLocks noChangeAspect="1"/>
          </p:cNvPicPr>
          <p:nvPr/>
        </p:nvPicPr>
        <p:blipFill rotWithShape="1">
          <a:blip r:embed="rId4"/>
          <a:srcRect l="18818" t="15065" r="35250" b="6094"/>
          <a:stretch/>
        </p:blipFill>
        <p:spPr>
          <a:xfrm>
            <a:off x="3958682" y="1196645"/>
            <a:ext cx="4131528" cy="2912579"/>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8675" y="914400"/>
            <a:ext cx="8255000" cy="335280"/>
          </a:xfrm>
          <a:prstGeom prst="rect">
            <a:avLst/>
          </a:prstGeom>
        </p:spPr>
        <p:txBody>
          <a:bodyPr/>
          <a:lstStyle/>
          <a:p>
            <a:r>
              <a:rPr lang="en-US"/>
              <a:t>Additional Resources</a:t>
            </a:r>
          </a:p>
        </p:txBody>
      </p:sp>
      <p:sp>
        <p:nvSpPr>
          <p:cNvPr id="3" name="Text Placeholder 2"/>
          <p:cNvSpPr>
            <a:spLocks noGrp="1"/>
          </p:cNvSpPr>
          <p:nvPr>
            <p:ph type="body" idx="1"/>
          </p:nvPr>
        </p:nvSpPr>
        <p:spPr>
          <a:xfrm>
            <a:off x="444500" y="1343150"/>
            <a:ext cx="7785100" cy="485650"/>
          </a:xfrm>
        </p:spPr>
        <p:txBody>
          <a:bodyPr/>
          <a:lstStyle/>
          <a:p>
            <a:r>
              <a:rPr lang="en-US" sz="1000" dirty="0"/>
              <a:t>To learn more about the learning strategies and concepts designed for this learning experience review the following additional resources. </a:t>
            </a:r>
          </a:p>
          <a:p>
            <a:endParaRPr lang="en-US" sz="1000" dirty="0"/>
          </a:p>
          <a:p>
            <a:pPr marL="228600" indent="-228600">
              <a:buFont typeface="+mj-lt"/>
              <a:buAutoNum type="arabicPeriod"/>
            </a:pPr>
            <a:r>
              <a:rPr lang="en-US" dirty="0">
                <a:hlinkClick r:id="" action="ppaction://hlinkshowjump?jump=nextslide"/>
              </a:rPr>
              <a:t>Self-directed learning</a:t>
            </a:r>
            <a:endParaRPr lang="en-US" dirty="0"/>
          </a:p>
          <a:p>
            <a:pPr marL="228600" indent="-228600">
              <a:buFont typeface="+mj-lt"/>
              <a:buAutoNum type="arabicPeriod"/>
            </a:pPr>
            <a:endParaRPr lang="en-US" dirty="0"/>
          </a:p>
          <a:p>
            <a:pPr marL="228600" indent="-228600">
              <a:buFont typeface="+mj-lt"/>
              <a:buAutoNum type="arabicPeriod"/>
            </a:pPr>
            <a:r>
              <a:rPr lang="en-US" dirty="0">
                <a:hlinkClick r:id="rId3" action="ppaction://hlinksldjump"/>
              </a:rPr>
              <a:t>Experiential learning</a:t>
            </a:r>
            <a:endParaRPr lang="en-US" dirty="0"/>
          </a:p>
          <a:p>
            <a:pPr marL="228600" indent="-228600">
              <a:buFont typeface="+mj-lt"/>
              <a:buAutoNum type="arabicPeriod"/>
            </a:pPr>
            <a:endParaRPr lang="en-US" dirty="0"/>
          </a:p>
          <a:p>
            <a:pPr marL="228600" indent="-228600">
              <a:buFont typeface="+mj-lt"/>
              <a:buAutoNum type="arabicPeriod"/>
            </a:pPr>
            <a:r>
              <a:rPr lang="en-US" dirty="0">
                <a:hlinkClick r:id="rId4" action="ppaction://hlinksldjump"/>
              </a:rPr>
              <a:t>Peer Assisted Learning (PAL) Program</a:t>
            </a:r>
            <a:endParaRPr lang="en-US" dirty="0"/>
          </a:p>
        </p:txBody>
      </p:sp>
      <p:sp>
        <p:nvSpPr>
          <p:cNvPr id="4" name="object 20"/>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2895600"/>
            <a:ext cx="5143536" cy="3428810"/>
          </a:xfrm>
          <a:prstGeom prst="rect">
            <a:avLst/>
          </a:prstGeom>
        </p:spPr>
      </p:pic>
      <p:sp>
        <p:nvSpPr>
          <p:cNvPr id="6" name="Slide Number Placeholder 5"/>
          <p:cNvSpPr>
            <a:spLocks noGrp="1"/>
          </p:cNvSpPr>
          <p:nvPr>
            <p:ph type="sldNum" sz="quarter" idx="11"/>
          </p:nvPr>
        </p:nvSpPr>
        <p:spPr>
          <a:xfrm>
            <a:off x="8559902" y="6517606"/>
            <a:ext cx="279297" cy="116313"/>
          </a:xfrm>
        </p:spPr>
        <p:txBody>
          <a:bodyPr/>
          <a:lstStyle/>
          <a:p>
            <a:pPr marL="59055">
              <a:lnSpc>
                <a:spcPts val="915"/>
              </a:lnSpc>
            </a:pPr>
            <a:fld id="{81D60167-4931-47E6-BA6A-407CBD079E47}" type="slidenum">
              <a:rPr lang="uk-UA" smtClean="0"/>
              <a:t>23</a:t>
            </a:fld>
            <a:endParaRPr lang="uk-UA"/>
          </a:p>
        </p:txBody>
      </p:sp>
    </p:spTree>
    <p:custDataLst>
      <p:tags r:id="rId1"/>
    </p:custDataLst>
    <p:extLst>
      <p:ext uri="{BB962C8B-B14F-4D97-AF65-F5344CB8AC3E}">
        <p14:creationId xmlns:p14="http://schemas.microsoft.com/office/powerpoint/2010/main" val="4183609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6149" y="914400"/>
            <a:ext cx="8255000" cy="335280"/>
          </a:xfrm>
          <a:prstGeom prst="rect">
            <a:avLst/>
          </a:prstGeom>
        </p:spPr>
        <p:txBody>
          <a:bodyPr/>
          <a:lstStyle/>
          <a:p>
            <a:r>
              <a:rPr lang="en-US" dirty="0"/>
              <a:t>Self-Directed Learning</a:t>
            </a:r>
          </a:p>
        </p:txBody>
      </p:sp>
      <p:sp>
        <p:nvSpPr>
          <p:cNvPr id="3" name="Text Placeholder 2"/>
          <p:cNvSpPr>
            <a:spLocks noGrp="1"/>
          </p:cNvSpPr>
          <p:nvPr>
            <p:ph type="body" idx="1"/>
          </p:nvPr>
        </p:nvSpPr>
        <p:spPr>
          <a:xfrm>
            <a:off x="436149" y="1343150"/>
            <a:ext cx="7785100" cy="942850"/>
          </a:xfrm>
        </p:spPr>
        <p:txBody>
          <a:bodyPr/>
          <a:lstStyle/>
          <a:p>
            <a:r>
              <a:rPr lang="en-US" sz="1000" dirty="0"/>
              <a:t>The Machine Learning Practitioner program is designed as a self-directed learning program.  In self-directed learning, the individual takes an active role in navigating through the program, completing tasks, applying and assessing learning outcomes, building relationships, and effectively managing resources. Regular touchpoints with managers and PALs provide needed support along the way, but ultimately it is the software engineers or technical leaders responsibility to ensure program tasks are completed and progression through the program is maintained.  Contrast this approach with traditional instructor led classroom learning environments where the learning process is more passive.</a:t>
            </a:r>
          </a:p>
        </p:txBody>
      </p:sp>
      <p:sp>
        <p:nvSpPr>
          <p:cNvPr id="4" name="Text Placeholder 2"/>
          <p:cNvSpPr txBox="1">
            <a:spLocks/>
          </p:cNvSpPr>
          <p:nvPr/>
        </p:nvSpPr>
        <p:spPr>
          <a:xfrm>
            <a:off x="436149" y="2379470"/>
            <a:ext cx="4127500" cy="3505200"/>
          </a:xfrm>
          <a:prstGeom prst="rect">
            <a:avLst/>
          </a:prstGeom>
        </p:spPr>
        <p:txBody>
          <a:bodyPr lIns="0" tIns="0" rIns="0" bIns="0"/>
          <a:lstStyle>
            <a:lvl1pPr marL="0">
              <a:defRPr sz="1200" b="0" i="0">
                <a:solidFill>
                  <a:schemeClr val="tx1"/>
                </a:solidFill>
                <a:latin typeface="Arial" charset="0"/>
                <a:ea typeface="Arial" charset="0"/>
                <a:cs typeface="Arial"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US" sz="1000" kern="0"/>
          </a:p>
          <a:p>
            <a:r>
              <a:rPr lang="en-US" sz="1000" kern="0"/>
              <a:t>Self-directed learning has several benefits that are important to highlight.</a:t>
            </a:r>
          </a:p>
          <a:p>
            <a:endParaRPr lang="en-US" kern="0"/>
          </a:p>
          <a:p>
            <a:pPr>
              <a:spcBef>
                <a:spcPts val="600"/>
              </a:spcBef>
              <a:spcAft>
                <a:spcPts val="600"/>
              </a:spcAft>
            </a:pPr>
            <a:r>
              <a:rPr lang="en-US" b="1" kern="0"/>
              <a:t>Self-Direction is a Competency    </a:t>
            </a:r>
          </a:p>
          <a:p>
            <a:pPr marL="171450" indent="-171450">
              <a:buFont typeface="Arial" panose="020B0604020202020204" pitchFamily="34" charset="0"/>
              <a:buChar char="•"/>
            </a:pPr>
            <a:r>
              <a:rPr lang="en-US" sz="1000" kern="0"/>
              <a:t>The skill of self-direction is competency people can develop and refine.  This program is designed to provide new hires with a structured experience for building their self-direction skills.  </a:t>
            </a:r>
          </a:p>
          <a:p>
            <a:pPr>
              <a:spcBef>
                <a:spcPts val="1200"/>
              </a:spcBef>
              <a:spcAft>
                <a:spcPts val="600"/>
              </a:spcAft>
            </a:pPr>
            <a:r>
              <a:rPr lang="en-US" b="1" kern="0"/>
              <a:t>Increased Ownership</a:t>
            </a:r>
          </a:p>
          <a:p>
            <a:pPr marL="171450" indent="-171450">
              <a:buFont typeface="Arial" panose="020B0604020202020204" pitchFamily="34" charset="0"/>
              <a:buChar char="•"/>
            </a:pPr>
            <a:r>
              <a:rPr lang="en-US" sz="1000" kern="0"/>
              <a:t>When learners feel empowered to take control of their progression through the program, they tend to be more vested in learning outcomes.  Learning is a life-long endeavor and we want our team to own their learning and development needs.</a:t>
            </a:r>
          </a:p>
          <a:p>
            <a:pPr>
              <a:spcBef>
                <a:spcPts val="1200"/>
              </a:spcBef>
              <a:spcAft>
                <a:spcPts val="600"/>
              </a:spcAft>
            </a:pPr>
            <a:r>
              <a:rPr lang="en-US" b="1" kern="0"/>
              <a:t>Flexibility and Adaptability</a:t>
            </a:r>
          </a:p>
          <a:p>
            <a:pPr marL="171450" indent="-171450">
              <a:buFont typeface="Arial" panose="020B0604020202020204" pitchFamily="34" charset="0"/>
              <a:buChar char="•"/>
            </a:pPr>
            <a:r>
              <a:rPr lang="en-US" sz="1000" kern="0"/>
              <a:t>Self-directed learning empowers individuals to complete program tasks and activities in a way that balances their learning needs with other work duties.  Program activities and schedules can be flexed to meet the needs of a dynamic working environment.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565784"/>
            <a:ext cx="3663215" cy="3835016"/>
          </a:xfrm>
          <a:prstGeom prst="rect">
            <a:avLst/>
          </a:prstGeom>
        </p:spPr>
      </p:pic>
      <p:sp>
        <p:nvSpPr>
          <p:cNvPr id="6" name="Footer Placeholder 5"/>
          <p:cNvSpPr>
            <a:spLocks noGrp="1"/>
          </p:cNvSpPr>
          <p:nvPr>
            <p:ph type="ftr" sz="quarter" idx="5"/>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7" name="Slide Number Placeholder 6"/>
          <p:cNvSpPr>
            <a:spLocks noGrp="1"/>
          </p:cNvSpPr>
          <p:nvPr>
            <p:ph type="sldNum" sz="quarter" idx="11"/>
          </p:nvPr>
        </p:nvSpPr>
        <p:spPr>
          <a:xfrm>
            <a:off x="8559902" y="6517606"/>
            <a:ext cx="279297" cy="116313"/>
          </a:xfrm>
        </p:spPr>
        <p:txBody>
          <a:bodyPr/>
          <a:lstStyle/>
          <a:p>
            <a:pPr marL="59055">
              <a:lnSpc>
                <a:spcPts val="915"/>
              </a:lnSpc>
            </a:pPr>
            <a:fld id="{81D60167-4931-47E6-BA6A-407CBD079E47}" type="slidenum">
              <a:rPr lang="uk-UA" smtClean="0"/>
              <a:t>24</a:t>
            </a:fld>
            <a:endParaRPr lang="uk-UA"/>
          </a:p>
        </p:txBody>
      </p:sp>
    </p:spTree>
    <p:custDataLst>
      <p:tags r:id="rId1"/>
    </p:custDataLst>
    <p:extLst>
      <p:ext uri="{BB962C8B-B14F-4D97-AF65-F5344CB8AC3E}">
        <p14:creationId xmlns:p14="http://schemas.microsoft.com/office/powerpoint/2010/main" val="253261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4500" y="883920"/>
            <a:ext cx="8255000" cy="335280"/>
          </a:xfrm>
          <a:prstGeom prst="rect">
            <a:avLst/>
          </a:prstGeom>
        </p:spPr>
        <p:txBody>
          <a:bodyPr/>
          <a:lstStyle/>
          <a:p>
            <a:r>
              <a:rPr lang="en-US" dirty="0"/>
              <a:t>Experiential Learning</a:t>
            </a:r>
          </a:p>
        </p:txBody>
      </p:sp>
      <p:sp>
        <p:nvSpPr>
          <p:cNvPr id="3" name="Text Placeholder 2"/>
          <p:cNvSpPr>
            <a:spLocks noGrp="1"/>
          </p:cNvSpPr>
          <p:nvPr>
            <p:ph type="body" idx="1"/>
          </p:nvPr>
        </p:nvSpPr>
        <p:spPr>
          <a:xfrm>
            <a:off x="444500" y="1343150"/>
            <a:ext cx="7556500" cy="3046988"/>
          </a:xfrm>
        </p:spPr>
        <p:txBody>
          <a:bodyPr/>
          <a:lstStyle/>
          <a:p>
            <a:r>
              <a:rPr lang="en-US" sz="1050"/>
              <a:t>Experiential learning at Comcast is defined as an apprentice-like learning format in which Comcasters apply newly developed knowledge, skills, and abilities to direct experiences.  This application can happen either outside a traditional classroom environment, or in an environment where the real world of Comcast is reproduced and accessible as an isolated and controlled clone of a live business tool or system. </a:t>
            </a:r>
          </a:p>
          <a:p>
            <a:endParaRPr lang="en-US" sz="1050"/>
          </a:p>
          <a:p>
            <a:pPr>
              <a:spcAft>
                <a:spcPts val="600"/>
              </a:spcAft>
            </a:pPr>
            <a:r>
              <a:rPr lang="en-US" sz="1050"/>
              <a:t>Experiential learning includes some (usually at least 2-3) or all of these components:</a:t>
            </a:r>
          </a:p>
          <a:p>
            <a:pPr marL="171450" lvl="0" indent="-171450">
              <a:spcAft>
                <a:spcPts val="200"/>
              </a:spcAft>
              <a:buFont typeface="Arial" panose="020B0604020202020204" pitchFamily="34" charset="0"/>
              <a:buChar char="•"/>
            </a:pPr>
            <a:r>
              <a:rPr lang="en-US" sz="1050"/>
              <a:t>Apprentice-like opportunities doing the job they’re being trained to do </a:t>
            </a:r>
          </a:p>
          <a:p>
            <a:pPr marL="171450" lvl="0" indent="-171450">
              <a:spcAft>
                <a:spcPts val="200"/>
              </a:spcAft>
              <a:buFont typeface="Arial" panose="020B0604020202020204" pitchFamily="34" charset="0"/>
              <a:buChar char="•"/>
            </a:pPr>
            <a:r>
              <a:rPr lang="en-US" sz="1050"/>
              <a:t>Practice opportunities in an environment that is a replica of what will be experienced on the job </a:t>
            </a:r>
          </a:p>
          <a:p>
            <a:pPr marL="171450" lvl="0" indent="-171450">
              <a:spcAft>
                <a:spcPts val="200"/>
              </a:spcAft>
              <a:buFont typeface="Arial" panose="020B0604020202020204" pitchFamily="34" charset="0"/>
              <a:buChar char="•"/>
            </a:pPr>
            <a:r>
              <a:rPr lang="en-US" sz="1050"/>
              <a:t>Cultural awareness opportunities in a community institution/business where learners practice business skills</a:t>
            </a:r>
          </a:p>
          <a:p>
            <a:pPr marL="171450" lvl="0" indent="-171450">
              <a:spcAft>
                <a:spcPts val="200"/>
              </a:spcAft>
              <a:buFont typeface="Arial" panose="020B0604020202020204" pitchFamily="34" charset="0"/>
              <a:buChar char="•"/>
            </a:pPr>
            <a:r>
              <a:rPr lang="en-US" sz="1050"/>
              <a:t>Shadowing Comcasters experienced at the level to which the learner is being developed</a:t>
            </a:r>
          </a:p>
          <a:p>
            <a:pPr marL="171450" lvl="0" indent="-171450">
              <a:spcAft>
                <a:spcPts val="200"/>
              </a:spcAft>
              <a:buFont typeface="Arial" panose="020B0604020202020204" pitchFamily="34" charset="0"/>
              <a:buChar char="•"/>
            </a:pPr>
            <a:r>
              <a:rPr lang="en-US" sz="1050"/>
              <a:t>Simulations that replicate the Comcast work environment</a:t>
            </a:r>
          </a:p>
          <a:p>
            <a:endParaRPr lang="en-US" sz="1050"/>
          </a:p>
          <a:p>
            <a:r>
              <a:rPr lang="en-US" sz="1050"/>
              <a:t>In order to ensure full immersion in and exposure to experiential learning, it is supplemented with content in many forms (examples:  web-based, self-directed, virtual sessions, videos, games, etc.).  Effective experiential learning reinforces knowledge, strengthens skills and abilities, and builds confidence.</a:t>
            </a:r>
          </a:p>
          <a:p>
            <a:endParaRPr lang="en-US" sz="1050"/>
          </a:p>
        </p:txBody>
      </p:sp>
      <p:pic>
        <p:nvPicPr>
          <p:cNvPr id="5" name="Picture 2" descr="C:\Users\x-aleonardi\Downloads\20709191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304526"/>
            <a:ext cx="1485525" cy="20388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5"/>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6" name="Slide Number Placeholder 5"/>
          <p:cNvSpPr>
            <a:spLocks noGrp="1"/>
          </p:cNvSpPr>
          <p:nvPr>
            <p:ph type="sldNum" sz="quarter" idx="11"/>
          </p:nvPr>
        </p:nvSpPr>
        <p:spPr>
          <a:xfrm>
            <a:off x="8559902" y="6517606"/>
            <a:ext cx="279297" cy="116313"/>
          </a:xfrm>
        </p:spPr>
        <p:txBody>
          <a:bodyPr/>
          <a:lstStyle/>
          <a:p>
            <a:pPr marL="59055">
              <a:lnSpc>
                <a:spcPts val="915"/>
              </a:lnSpc>
            </a:pPr>
            <a:fld id="{81D60167-4931-47E6-BA6A-407CBD079E47}" type="slidenum">
              <a:rPr lang="uk-UA" smtClean="0"/>
              <a:t>25</a:t>
            </a:fld>
            <a:endParaRPr lang="uk-UA"/>
          </a:p>
        </p:txBody>
      </p:sp>
    </p:spTree>
    <p:custDataLst>
      <p:tags r:id="rId1"/>
    </p:custDataLst>
    <p:extLst>
      <p:ext uri="{BB962C8B-B14F-4D97-AF65-F5344CB8AC3E}">
        <p14:creationId xmlns:p14="http://schemas.microsoft.com/office/powerpoint/2010/main" val="607626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4500" y="883920"/>
            <a:ext cx="8255000" cy="335280"/>
          </a:xfrm>
          <a:prstGeom prst="rect">
            <a:avLst/>
          </a:prstGeom>
        </p:spPr>
        <p:txBody>
          <a:bodyPr/>
          <a:lstStyle/>
          <a:p>
            <a:r>
              <a:rPr lang="en-US"/>
              <a:t>Peer Assisted Learning (PAL) Program</a:t>
            </a:r>
          </a:p>
        </p:txBody>
      </p:sp>
      <p:sp>
        <p:nvSpPr>
          <p:cNvPr id="5" name="Text Placeholder 4"/>
          <p:cNvSpPr>
            <a:spLocks noGrp="1"/>
          </p:cNvSpPr>
          <p:nvPr>
            <p:ph type="body" idx="1"/>
          </p:nvPr>
        </p:nvSpPr>
        <p:spPr>
          <a:xfrm>
            <a:off x="444500" y="1343150"/>
            <a:ext cx="7708900" cy="3736230"/>
          </a:xfrm>
        </p:spPr>
        <p:txBody>
          <a:bodyPr/>
          <a:lstStyle/>
          <a:p>
            <a:pPr>
              <a:spcBef>
                <a:spcPts val="600"/>
              </a:spcBef>
              <a:spcAft>
                <a:spcPts val="600"/>
              </a:spcAft>
            </a:pPr>
            <a:r>
              <a:rPr lang="en-US" b="1" dirty="0"/>
              <a:t>Overview</a:t>
            </a:r>
          </a:p>
          <a:p>
            <a:r>
              <a:rPr lang="en-US" sz="1000" dirty="0">
                <a:latin typeface="Arial" panose="020B0604020202020204" pitchFamily="34" charset="0"/>
                <a:cs typeface="Arial" panose="020B0604020202020204" pitchFamily="34" charset="0"/>
              </a:rPr>
              <a:t>PALs play a very important part in the Machine Learning Practitioner program and maintaining a healthy PAL program is essential for sustained success.  </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The program should consist of 6 PALs per cohort which will be manned by the Machine Learning Faculty.</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The estimated time commitment for a PAL during the 8-week learning journey is 2 hours, or a half hour per week per participant for the checkpoints.  It is essential that a PALs workload be managed to allow him/her the availability to perform this additional work.  To account for resource constraints and changing business needs, the machine learning practitioner program was designed to be flexible and adaptable, meaning there is room for program participants to flex activities and scheduling to respond to business needs while still progressing through the program.  However, it is still very important that PALs receive the time and support needed to help make the program a success.</a:t>
            </a:r>
          </a:p>
          <a:p>
            <a:endParaRPr lang="en-US" sz="1000" dirty="0">
              <a:latin typeface="Arial" panose="020B0604020202020204" pitchFamily="34" charset="0"/>
              <a:cs typeface="Arial" panose="020B0604020202020204" pitchFamily="34" charset="0"/>
            </a:endParaRPr>
          </a:p>
          <a:p>
            <a:pPr>
              <a:spcBef>
                <a:spcPts val="600"/>
              </a:spcBef>
              <a:spcAft>
                <a:spcPts val="600"/>
              </a:spcAft>
            </a:pPr>
            <a:r>
              <a:rPr lang="en-US" b="1" dirty="0">
                <a:latin typeface="Arial" panose="020B0604020202020204" pitchFamily="34" charset="0"/>
                <a:cs typeface="Arial" panose="020B0604020202020204" pitchFamily="34" charset="0"/>
              </a:rPr>
              <a:t>PAL Administration</a:t>
            </a:r>
          </a:p>
          <a:p>
            <a:r>
              <a:rPr lang="en-US" sz="1000" dirty="0">
                <a:latin typeface="Arial" panose="020B0604020202020204" pitchFamily="34" charset="0"/>
                <a:cs typeface="Arial" panose="020B0604020202020204" pitchFamily="34" charset="0"/>
              </a:rPr>
              <a:t>It should be a joint effort between Comcast University and the respective functional team leads to ensure each team has enough PALs that are ready to support our software engineers and technical leaders through this Machine Learning Practitioner program. Comcast University will partner with the respective functional leadership to assign PALs to software engineers as needed and will train PALs to be successful in their role.</a:t>
            </a:r>
          </a:p>
          <a:p>
            <a:endParaRPr lang="en-US" sz="1000" dirty="0"/>
          </a:p>
          <a:p>
            <a:r>
              <a:rPr lang="en-US" sz="1000" dirty="0"/>
              <a:t>Excessive turnover with PALs will put strain on many aspects of the Machine Learning Practitioner program.  While we don’t want to impose requirements, we recommend that PALs serve in their role for as long as possible. </a:t>
            </a:r>
          </a:p>
        </p:txBody>
      </p:sp>
      <p:sp>
        <p:nvSpPr>
          <p:cNvPr id="6" name="object 20"/>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4" name="Slide Number Placeholder 3"/>
          <p:cNvSpPr>
            <a:spLocks noGrp="1"/>
          </p:cNvSpPr>
          <p:nvPr>
            <p:ph type="sldNum" sz="quarter" idx="11"/>
          </p:nvPr>
        </p:nvSpPr>
        <p:spPr>
          <a:xfrm>
            <a:off x="8559902" y="6517606"/>
            <a:ext cx="279297" cy="116313"/>
          </a:xfrm>
        </p:spPr>
        <p:txBody>
          <a:bodyPr/>
          <a:lstStyle/>
          <a:p>
            <a:pPr marL="59055">
              <a:lnSpc>
                <a:spcPts val="915"/>
              </a:lnSpc>
            </a:pPr>
            <a:fld id="{81D60167-4931-47E6-BA6A-407CBD079E47}" type="slidenum">
              <a:rPr lang="uk-UA" smtClean="0"/>
              <a:t>26</a:t>
            </a:fld>
            <a:endParaRPr lang="uk-UA"/>
          </a:p>
        </p:txBody>
      </p:sp>
    </p:spTree>
    <p:custDataLst>
      <p:tags r:id="rId1"/>
    </p:custDataLst>
    <p:extLst>
      <p:ext uri="{BB962C8B-B14F-4D97-AF65-F5344CB8AC3E}">
        <p14:creationId xmlns:p14="http://schemas.microsoft.com/office/powerpoint/2010/main" val="337964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59055">
              <a:lnSpc>
                <a:spcPts val="915"/>
              </a:lnSpc>
            </a:pPr>
            <a:fld id="{81D60167-4931-47E6-BA6A-407CBD079E47}" type="slidenum">
              <a:rPr lang="uk-UA" smtClean="0"/>
              <a:t>27</a:t>
            </a:fld>
            <a:endParaRPr lang="uk-UA"/>
          </a:p>
        </p:txBody>
      </p:sp>
      <p:sp>
        <p:nvSpPr>
          <p:cNvPr id="3" name="Text Placeholder 2"/>
          <p:cNvSpPr>
            <a:spLocks noGrp="1"/>
          </p:cNvSpPr>
          <p:nvPr>
            <p:ph type="body" idx="1"/>
          </p:nvPr>
        </p:nvSpPr>
        <p:spPr>
          <a:xfrm>
            <a:off x="528134" y="697784"/>
            <a:ext cx="8255000" cy="323958"/>
          </a:xfrm>
        </p:spPr>
        <p:txBody>
          <a:bodyPr/>
          <a:lstStyle/>
          <a:p>
            <a:r>
              <a:rPr lang="en-US" sz="1800" dirty="0">
                <a:solidFill>
                  <a:srgbClr val="0070C0"/>
                </a:solidFill>
              </a:rPr>
              <a:t>PAL to Participant Connections</a:t>
            </a:r>
          </a:p>
        </p:txBody>
      </p:sp>
      <p:sp>
        <p:nvSpPr>
          <p:cNvPr id="4" name="Footer Placeholder 3"/>
          <p:cNvSpPr>
            <a:spLocks noGrp="1"/>
          </p:cNvSpPr>
          <p:nvPr>
            <p:ph type="ftr" sz="quarter" idx="5"/>
          </p:nvPr>
        </p:nvSpPr>
        <p:spPr/>
        <p:txBody>
          <a:bodyPr/>
          <a:lstStyle/>
          <a:p>
            <a:pPr marL="12700">
              <a:lnSpc>
                <a:spcPts val="910"/>
              </a:lnSpc>
            </a:pPr>
            <a:r>
              <a:rPr lang="en-US" b="1" spc="-5"/>
              <a:t>Proprietary </a:t>
            </a:r>
            <a:r>
              <a:rPr lang="en-US" b="1"/>
              <a:t>and Confidential. </a:t>
            </a:r>
            <a:r>
              <a:rPr lang="en-US" spc="-10"/>
              <a:t>Property </a:t>
            </a:r>
            <a:r>
              <a:rPr lang="en-US"/>
              <a:t>of</a:t>
            </a:r>
            <a:r>
              <a:rPr lang="en-US" spc="20"/>
              <a:t> </a:t>
            </a:r>
            <a:r>
              <a:rPr lang="en-US" spc="-5"/>
              <a:t>Comcast.</a:t>
            </a:r>
          </a:p>
        </p:txBody>
      </p:sp>
      <p:sp>
        <p:nvSpPr>
          <p:cNvPr id="5" name="TextBox 4"/>
          <p:cNvSpPr txBox="1"/>
          <p:nvPr/>
        </p:nvSpPr>
        <p:spPr>
          <a:xfrm>
            <a:off x="504817" y="997618"/>
            <a:ext cx="6941070" cy="523220"/>
          </a:xfrm>
          <a:prstGeom prst="rect">
            <a:avLst/>
          </a:prstGeom>
          <a:noFill/>
        </p:spPr>
        <p:txBody>
          <a:bodyPr wrap="square" rtlCol="0">
            <a:spAutoFit/>
          </a:bodyPr>
          <a:lstStyle/>
          <a:p>
            <a:r>
              <a:rPr lang="en-US" sz="1400" dirty="0">
                <a:hlinkClick r:id="rId3"/>
              </a:rPr>
              <a:t>https</a:t>
            </a:r>
            <a:r>
              <a:rPr lang="en-US" sz="1400" dirty="0" smtClean="0">
                <a:hlinkClick r:id="rId3"/>
              </a:rPr>
              <a:t>://comcastcorp.sharepoint.com/sites/MachineLearningPractitioner/Lists/Machine%20Learning%20Practitioner%20Cohort%201/AllItems.aspx</a:t>
            </a:r>
            <a:endParaRPr lang="en-US" sz="1400" dirty="0" smtClean="0"/>
          </a:p>
        </p:txBody>
      </p:sp>
      <p:pic>
        <p:nvPicPr>
          <p:cNvPr id="11" name="Picture 10"/>
          <p:cNvPicPr>
            <a:picLocks noChangeAspect="1"/>
          </p:cNvPicPr>
          <p:nvPr/>
        </p:nvPicPr>
        <p:blipFill rotWithShape="1">
          <a:blip r:embed="rId4"/>
          <a:srcRect l="-389" t="10939" r="48341" b="5704"/>
          <a:stretch/>
        </p:blipFill>
        <p:spPr>
          <a:xfrm>
            <a:off x="303834" y="1497317"/>
            <a:ext cx="3138857" cy="2650997"/>
          </a:xfrm>
          <a:prstGeom prst="rect">
            <a:avLst/>
          </a:prstGeom>
        </p:spPr>
      </p:pic>
      <p:pic>
        <p:nvPicPr>
          <p:cNvPr id="13" name="Picture 12"/>
          <p:cNvPicPr>
            <a:picLocks noChangeAspect="1"/>
          </p:cNvPicPr>
          <p:nvPr/>
        </p:nvPicPr>
        <p:blipFill rotWithShape="1">
          <a:blip r:embed="rId5"/>
          <a:srcRect l="-112" t="10444" r="52501" b="5308"/>
          <a:stretch/>
        </p:blipFill>
        <p:spPr>
          <a:xfrm>
            <a:off x="3734600" y="1502530"/>
            <a:ext cx="2954958" cy="2663333"/>
          </a:xfrm>
          <a:prstGeom prst="rect">
            <a:avLst/>
          </a:prstGeom>
        </p:spPr>
      </p:pic>
      <p:sp>
        <p:nvSpPr>
          <p:cNvPr id="14" name="Rectangle 13"/>
          <p:cNvSpPr/>
          <p:nvPr/>
        </p:nvSpPr>
        <p:spPr>
          <a:xfrm>
            <a:off x="3975352" y="2954955"/>
            <a:ext cx="785087" cy="163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6"/>
          <a:srcRect l="-55" t="10443" r="7944" b="9161"/>
          <a:stretch/>
        </p:blipFill>
        <p:spPr>
          <a:xfrm>
            <a:off x="303834" y="4148314"/>
            <a:ext cx="5702330" cy="2374276"/>
          </a:xfrm>
          <a:prstGeom prst="rect">
            <a:avLst/>
          </a:prstGeom>
        </p:spPr>
      </p:pic>
      <p:sp>
        <p:nvSpPr>
          <p:cNvPr id="16" name="Rectangle 15"/>
          <p:cNvSpPr/>
          <p:nvPr/>
        </p:nvSpPr>
        <p:spPr>
          <a:xfrm>
            <a:off x="303834" y="2779893"/>
            <a:ext cx="200983" cy="132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63040" y="5091764"/>
            <a:ext cx="1164657" cy="17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7651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4500" y="883920"/>
            <a:ext cx="8255000" cy="335280"/>
          </a:xfrm>
          <a:prstGeom prst="rect">
            <a:avLst/>
          </a:prstGeom>
        </p:spPr>
        <p:txBody>
          <a:bodyPr/>
          <a:lstStyle/>
          <a:p>
            <a:r>
              <a:rPr lang="en-US"/>
              <a:t>Peer Assisted Learning (PAL) Program</a:t>
            </a:r>
          </a:p>
        </p:txBody>
      </p:sp>
      <p:sp>
        <p:nvSpPr>
          <p:cNvPr id="3" name="Text Placeholder 2"/>
          <p:cNvSpPr>
            <a:spLocks noGrp="1"/>
          </p:cNvSpPr>
          <p:nvPr>
            <p:ph type="body" idx="1"/>
          </p:nvPr>
        </p:nvSpPr>
        <p:spPr>
          <a:xfrm>
            <a:off x="444500" y="1343150"/>
            <a:ext cx="7556500" cy="3590727"/>
          </a:xfrm>
        </p:spPr>
        <p:txBody>
          <a:bodyPr/>
          <a:lstStyle/>
          <a:p>
            <a:pPr>
              <a:spcBef>
                <a:spcPts val="600"/>
              </a:spcBef>
              <a:spcAft>
                <a:spcPts val="600"/>
              </a:spcAft>
            </a:pPr>
            <a:r>
              <a:rPr lang="en-US" sz="1100" b="1" dirty="0">
                <a:latin typeface="Arial" panose="020B0604020202020204" pitchFamily="34" charset="0"/>
                <a:cs typeface="Arial" panose="020B0604020202020204" pitchFamily="34" charset="0"/>
              </a:rPr>
              <a:t>Selecting PALs</a:t>
            </a:r>
          </a:p>
          <a:p>
            <a:pPr>
              <a:spcAft>
                <a:spcPts val="600"/>
              </a:spcAft>
            </a:pPr>
            <a:r>
              <a:rPr lang="en-US" sz="1000" dirty="0">
                <a:latin typeface="Arial" panose="020B0604020202020204" pitchFamily="34" charset="0"/>
                <a:cs typeface="Arial" panose="020B0604020202020204" pitchFamily="34" charset="0"/>
              </a:rPr>
              <a:t>PALs play a very important role not only in the analysts experience, but also the success of Machine Learning Practitioner program as a whole, so it's vital the right people are chosen to fill this role.  We have structured the program so that PALs will also benefit and grow professionally as a result of their time in the program</a:t>
            </a:r>
          </a:p>
          <a:p>
            <a:pPr>
              <a:spcAft>
                <a:spcPts val="600"/>
              </a:spcAft>
            </a:pPr>
            <a:endParaRPr lang="en-US" sz="1100" dirty="0">
              <a:latin typeface="Arial" panose="020B0604020202020204" pitchFamily="34" charset="0"/>
              <a:cs typeface="Arial" panose="020B0604020202020204" pitchFamily="34" charset="0"/>
            </a:endParaRPr>
          </a:p>
          <a:p>
            <a:pPr>
              <a:spcBef>
                <a:spcPts val="600"/>
              </a:spcBef>
              <a:spcAft>
                <a:spcPts val="600"/>
              </a:spcAft>
            </a:pPr>
            <a:r>
              <a:rPr lang="en-US" sz="1100" b="1" i="1" dirty="0">
                <a:latin typeface="Arial" panose="020B0604020202020204" pitchFamily="34" charset="0"/>
                <a:cs typeface="Arial" panose="020B0604020202020204" pitchFamily="34" charset="0"/>
              </a:rPr>
              <a:t>Potential PAL candidates can be identified in one of two ways:</a:t>
            </a:r>
          </a:p>
          <a:p>
            <a:pPr marL="171450" indent="-171450">
              <a:spcAft>
                <a:spcPts val="200"/>
              </a:spcAft>
              <a:buFont typeface="Arial" panose="020B0604020202020204" pitchFamily="34" charset="0"/>
              <a:buChar char="•"/>
            </a:pPr>
            <a:r>
              <a:rPr lang="en-US" sz="1000" dirty="0">
                <a:latin typeface="Arial" panose="020B0604020202020204" pitchFamily="34" charset="0"/>
                <a:cs typeface="Arial" panose="020B0604020202020204" pitchFamily="34" charset="0"/>
              </a:rPr>
              <a:t>Leader selection</a:t>
            </a:r>
          </a:p>
          <a:p>
            <a:pPr marL="171450" indent="-171450">
              <a:spcAft>
                <a:spcPts val="200"/>
              </a:spcAft>
              <a:buFont typeface="Arial" panose="020B0604020202020204" pitchFamily="34" charset="0"/>
              <a:buChar char="•"/>
            </a:pPr>
            <a:r>
              <a:rPr lang="en-US" sz="1000" dirty="0">
                <a:latin typeface="Arial" panose="020B0604020202020204" pitchFamily="34" charset="0"/>
                <a:cs typeface="Arial" panose="020B0604020202020204" pitchFamily="34" charset="0"/>
              </a:rPr>
              <a:t>Self-nomination </a:t>
            </a:r>
          </a:p>
          <a:p>
            <a:pPr marL="171450" indent="-171450">
              <a:spcAft>
                <a:spcPts val="200"/>
              </a:spcAft>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a:spcBef>
                <a:spcPts val="600"/>
              </a:spcBef>
              <a:spcAft>
                <a:spcPts val="600"/>
              </a:spcAft>
            </a:pPr>
            <a:r>
              <a:rPr lang="en-US" sz="1100" b="1" i="1" dirty="0">
                <a:latin typeface="Arial" panose="020B0604020202020204" pitchFamily="34" charset="0"/>
                <a:cs typeface="Arial" panose="020B0604020202020204" pitchFamily="34" charset="0"/>
              </a:rPr>
              <a:t>Basic Selection Criteria (Minimum)</a:t>
            </a:r>
          </a:p>
          <a:p>
            <a:pPr marL="171450" indent="-171450">
              <a:spcAft>
                <a:spcPts val="200"/>
              </a:spcAft>
              <a:buFont typeface="Arial" panose="020B0604020202020204" pitchFamily="34" charset="0"/>
              <a:buChar char="•"/>
            </a:pPr>
            <a:r>
              <a:rPr lang="en-US" sz="1000" dirty="0">
                <a:latin typeface="Arial" panose="020B0604020202020204" pitchFamily="34" charset="0"/>
                <a:cs typeface="Arial" panose="020B0604020202020204" pitchFamily="34" charset="0"/>
              </a:rPr>
              <a:t>Software Engineer in role 12+ months and in good standing</a:t>
            </a:r>
          </a:p>
          <a:p>
            <a:pPr marL="171450" indent="-171450">
              <a:spcAft>
                <a:spcPts val="200"/>
              </a:spcAft>
              <a:buFont typeface="Arial" panose="020B0604020202020204" pitchFamily="34" charset="0"/>
              <a:buChar char="•"/>
            </a:pPr>
            <a:r>
              <a:rPr lang="en-US" sz="1000" dirty="0">
                <a:latin typeface="Arial" panose="020B0604020202020204" pitchFamily="34" charset="0"/>
                <a:cs typeface="Arial" panose="020B0604020202020204" pitchFamily="34" charset="0"/>
              </a:rPr>
              <a:t>Demonstrated proficiency in understanding and applying machine learning concepts</a:t>
            </a:r>
          </a:p>
          <a:p>
            <a:pPr marL="171450" indent="-171450">
              <a:spcAft>
                <a:spcPts val="200"/>
              </a:spcAft>
              <a:buFont typeface="Arial" panose="020B0604020202020204" pitchFamily="34" charset="0"/>
              <a:buChar char="•"/>
            </a:pPr>
            <a:r>
              <a:rPr lang="en-US" sz="1000" dirty="0">
                <a:latin typeface="Arial" panose="020B0604020202020204" pitchFamily="34" charset="0"/>
                <a:cs typeface="Arial" panose="020B0604020202020204" pitchFamily="34" charset="0"/>
              </a:rPr>
              <a:t>Demonstrated proficiency with interpersonal skills such as building trust and rapport, effective communication, and coaching.</a:t>
            </a:r>
          </a:p>
          <a:p>
            <a:pPr marL="171450" indent="-171450">
              <a:spcAft>
                <a:spcPts val="200"/>
              </a:spcAft>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pPr>
              <a:spcBef>
                <a:spcPts val="600"/>
              </a:spcBef>
              <a:spcAft>
                <a:spcPts val="600"/>
              </a:spcAft>
            </a:pPr>
            <a:r>
              <a:rPr lang="en-US" sz="1100" b="1" i="1" dirty="0">
                <a:latin typeface="Arial" panose="020B0604020202020204" pitchFamily="34" charset="0"/>
                <a:cs typeface="Arial" panose="020B0604020202020204" pitchFamily="34" charset="0"/>
              </a:rPr>
              <a:t>Advanced Selection Criteria (Preferred)</a:t>
            </a:r>
          </a:p>
          <a:p>
            <a:pPr marL="171450" indent="-171450">
              <a:spcAft>
                <a:spcPts val="200"/>
              </a:spcAft>
              <a:buFont typeface="Arial" panose="020B0604020202020204" pitchFamily="34" charset="0"/>
              <a:buChar char="•"/>
            </a:pPr>
            <a:r>
              <a:rPr lang="en-US" sz="1000" dirty="0"/>
              <a:t>Software engineers who have prior mentoring, training, or teaching experience</a:t>
            </a:r>
          </a:p>
          <a:p>
            <a:pPr marL="171450" indent="-171450">
              <a:spcAft>
                <a:spcPts val="200"/>
              </a:spcAft>
              <a:buFont typeface="Arial" panose="020B0604020202020204" pitchFamily="34" charset="0"/>
              <a:buChar char="•"/>
            </a:pPr>
            <a:r>
              <a:rPr lang="en-US" sz="1000" dirty="0"/>
              <a:t>Software engineers performing this role as a means of professional development or advancement</a:t>
            </a:r>
          </a:p>
        </p:txBody>
      </p:sp>
      <p:sp>
        <p:nvSpPr>
          <p:cNvPr id="5" name="object 20"/>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2860" y="2057400"/>
            <a:ext cx="2627660" cy="1752600"/>
          </a:xfrm>
          <a:prstGeom prst="rect">
            <a:avLst/>
          </a:prstGeom>
        </p:spPr>
      </p:pic>
      <p:sp>
        <p:nvSpPr>
          <p:cNvPr id="4" name="Slide Number Placeholder 3"/>
          <p:cNvSpPr>
            <a:spLocks noGrp="1"/>
          </p:cNvSpPr>
          <p:nvPr>
            <p:ph type="sldNum" sz="quarter" idx="11"/>
          </p:nvPr>
        </p:nvSpPr>
        <p:spPr>
          <a:xfrm>
            <a:off x="8559902" y="6517606"/>
            <a:ext cx="279297" cy="116313"/>
          </a:xfrm>
        </p:spPr>
        <p:txBody>
          <a:bodyPr/>
          <a:lstStyle/>
          <a:p>
            <a:pPr marL="59055">
              <a:lnSpc>
                <a:spcPts val="915"/>
              </a:lnSpc>
            </a:pPr>
            <a:fld id="{81D60167-4931-47E6-BA6A-407CBD079E47}" type="slidenum">
              <a:rPr lang="uk-UA" smtClean="0"/>
              <a:t>28</a:t>
            </a:fld>
            <a:endParaRPr lang="uk-UA"/>
          </a:p>
        </p:txBody>
      </p:sp>
    </p:spTree>
    <p:custDataLst>
      <p:tags r:id="rId1"/>
    </p:custDataLst>
    <p:extLst>
      <p:ext uri="{BB962C8B-B14F-4D97-AF65-F5344CB8AC3E}">
        <p14:creationId xmlns:p14="http://schemas.microsoft.com/office/powerpoint/2010/main" val="372258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object 601"/>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602" name="object 602"/>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3</a:t>
            </a:fld>
            <a:endParaRPr/>
          </a:p>
        </p:txBody>
      </p:sp>
      <p:sp>
        <p:nvSpPr>
          <p:cNvPr id="12" name="object 3"/>
          <p:cNvSpPr txBox="1">
            <a:spLocks noGrp="1"/>
          </p:cNvSpPr>
          <p:nvPr>
            <p:ph type="title"/>
          </p:nvPr>
        </p:nvSpPr>
        <p:spPr>
          <a:xfrm>
            <a:off x="444500" y="921809"/>
            <a:ext cx="8255000" cy="335280"/>
          </a:xfrm>
          <a:prstGeom prst="rect">
            <a:avLst/>
          </a:prstGeom>
        </p:spPr>
        <p:txBody>
          <a:bodyPr vert="horz" wrap="square" lIns="0" tIns="0" rIns="0" bIns="0" rtlCol="0">
            <a:spAutoFit/>
          </a:bodyPr>
          <a:lstStyle/>
          <a:p>
            <a:pPr marL="12700">
              <a:lnSpc>
                <a:spcPct val="100000"/>
              </a:lnSpc>
            </a:pPr>
            <a:r>
              <a:rPr lang="en-US" spc="-5"/>
              <a:t>About the Program</a:t>
            </a:r>
            <a:endParaRPr>
              <a:latin typeface="Arial" charset="0"/>
              <a:ea typeface="Arial" charset="0"/>
              <a:cs typeface="Arial" charset="0"/>
            </a:endParaRPr>
          </a:p>
        </p:txBody>
      </p:sp>
      <p:sp>
        <p:nvSpPr>
          <p:cNvPr id="13" name="object 4"/>
          <p:cNvSpPr txBox="1"/>
          <p:nvPr/>
        </p:nvSpPr>
        <p:spPr>
          <a:xfrm>
            <a:off x="444500" y="1380740"/>
            <a:ext cx="6257958" cy="861774"/>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r>
              <a:rPr lang="en-US" sz="1400" dirty="0"/>
              <a:t>The Machine Learning Practitioner program is a flexible, self directed, interactive learning journey that includes self-paced content, on-the-job and peer learning, structured support, cross-team collaboration, and individual actions plans to align learning outcomes with business goals and strategies.</a:t>
            </a:r>
          </a:p>
        </p:txBody>
      </p:sp>
      <p:pic>
        <p:nvPicPr>
          <p:cNvPr id="1030" name="Picture 6" descr="http://media.gettyimages.com/photos/composite-image-of-hand-and-glass-ball-with-terms-picture-id482671851?s=612x612&amp;w=10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899497"/>
            <a:ext cx="2006703" cy="2006704"/>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4"/>
          <p:cNvSpPr txBox="1"/>
          <p:nvPr/>
        </p:nvSpPr>
        <p:spPr>
          <a:xfrm>
            <a:off x="444500" y="2454116"/>
            <a:ext cx="6108700" cy="3929281"/>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Purpose</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Accelerate</a:t>
            </a:r>
            <a:r>
              <a:rPr lang="en-US" sz="1050" dirty="0">
                <a:latin typeface="Arial" panose="020B0604020202020204" pitchFamily="34" charset="0"/>
                <a:cs typeface="Arial" panose="020B0604020202020204" pitchFamily="34" charset="0"/>
              </a:rPr>
              <a:t> ramp-up time of software engineers and technical leaders to become familiar with machine learning</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Improve </a:t>
            </a:r>
            <a:r>
              <a:rPr lang="en-US" sz="1050" dirty="0">
                <a:latin typeface="Arial" panose="020B0604020202020204" pitchFamily="34" charset="0"/>
                <a:cs typeface="Arial" panose="020B0604020202020204" pitchFamily="34" charset="0"/>
              </a:rPr>
              <a:t>the proficiency of our software engineers and technical leadership in machine learning</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Deepen</a:t>
            </a:r>
            <a:r>
              <a:rPr lang="en-US" sz="1050" dirty="0">
                <a:latin typeface="Arial" panose="020B0604020202020204" pitchFamily="34" charset="0"/>
                <a:cs typeface="Arial" panose="020B0604020202020204" pitchFamily="34" charset="0"/>
              </a:rPr>
              <a:t> understanding of analytical and machine learning concepts</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Foster</a:t>
            </a:r>
            <a:r>
              <a:rPr lang="en-US" sz="1050" dirty="0">
                <a:latin typeface="Arial" panose="020B0604020202020204" pitchFamily="34" charset="0"/>
                <a:cs typeface="Arial" panose="020B0604020202020204" pitchFamily="34" charset="0"/>
              </a:rPr>
              <a:t> data-driven decision making using machine learning</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Promote</a:t>
            </a:r>
            <a:r>
              <a:rPr lang="en-US" sz="1050" dirty="0">
                <a:latin typeface="Arial" panose="020B0604020202020204" pitchFamily="34" charset="0"/>
                <a:cs typeface="Arial" panose="020B0604020202020204" pitchFamily="34" charset="0"/>
              </a:rPr>
              <a:t> cross-team collaboration</a:t>
            </a:r>
            <a:endParaRPr lang="en-US" sz="1050" dirty="0"/>
          </a:p>
          <a:p>
            <a:pPr>
              <a:spcBef>
                <a:spcPts val="600"/>
              </a:spcBef>
              <a:spcAft>
                <a:spcPts val="600"/>
              </a:spcAft>
            </a:pPr>
            <a:r>
              <a:rPr lang="en-US" sz="1200" b="1" dirty="0"/>
              <a:t>Goals</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Deliver a Superior Experience: </a:t>
            </a:r>
            <a:r>
              <a:rPr lang="en-US" sz="1050" dirty="0">
                <a:latin typeface="Arial" panose="020B0604020202020204" pitchFamily="34" charset="0"/>
                <a:cs typeface="Arial" panose="020B0604020202020204" pitchFamily="34" charset="0"/>
              </a:rPr>
              <a:t>Create a structured, consistent, and positive learning experience</a:t>
            </a:r>
            <a:endParaRPr lang="en-US" sz="1050" b="1" dirty="0">
              <a:latin typeface="Arial" panose="020B0604020202020204" pitchFamily="34" charset="0"/>
              <a:cs typeface="Arial" panose="020B0604020202020204" pitchFamily="34" charset="0"/>
            </a:endParaRP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Expand Understanding: </a:t>
            </a:r>
            <a:r>
              <a:rPr lang="en-US" sz="1050" dirty="0">
                <a:latin typeface="Arial" panose="020B0604020202020204" pitchFamily="34" charset="0"/>
                <a:cs typeface="Arial" panose="020B0604020202020204" pitchFamily="34" charset="0"/>
              </a:rPr>
              <a:t>Improve foundational knowledge about machine learning</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Drive Clarity: </a:t>
            </a:r>
            <a:r>
              <a:rPr lang="en-US" sz="1050" dirty="0">
                <a:latin typeface="Arial" panose="020B0604020202020204" pitchFamily="34" charset="0"/>
                <a:cs typeface="Arial" panose="020B0604020202020204" pitchFamily="34" charset="0"/>
              </a:rPr>
              <a:t>Improve view of Comcast Tools: get a glimpse into how we solve problems using machine learning at Comcast</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Foster Critical Thinking: </a:t>
            </a:r>
            <a:r>
              <a:rPr lang="en-US" sz="1050" dirty="0">
                <a:latin typeface="Arial" panose="020B0604020202020204" pitchFamily="34" charset="0"/>
                <a:cs typeface="Arial" panose="020B0604020202020204" pitchFamily="34" charset="0"/>
              </a:rPr>
              <a:t>Quickly provide software engineers and technical leaders with the knowledge and tools to make informed decisions and think critically using data</a:t>
            </a:r>
          </a:p>
          <a:p>
            <a:pPr marL="227013" lvl="3" indent="-169863">
              <a:spcBef>
                <a:spcPts val="0"/>
              </a:spcBef>
              <a:spcAft>
                <a:spcPts val="600"/>
              </a:spcAft>
              <a:buFont typeface="Arial" panose="020B0604020202020204" pitchFamily="34" charset="0"/>
              <a:buChar char="•"/>
            </a:pPr>
            <a:r>
              <a:rPr lang="en-US" sz="1050" b="1" dirty="0">
                <a:latin typeface="Arial" panose="020B0604020202020204" pitchFamily="34" charset="0"/>
                <a:cs typeface="Arial" panose="020B0604020202020204" pitchFamily="34" charset="0"/>
              </a:rPr>
              <a:t>Increase Cross-Team Collaboration: </a:t>
            </a:r>
            <a:r>
              <a:rPr lang="en-US" sz="1050" dirty="0">
                <a:latin typeface="Arial" panose="020B0604020202020204" pitchFamily="34" charset="0"/>
                <a:cs typeface="Arial" panose="020B0604020202020204" pitchFamily="34" charset="0"/>
              </a:rPr>
              <a:t>Promote cross-team communication and information sharing</a:t>
            </a:r>
          </a:p>
          <a:p>
            <a:endParaRPr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spc="-5">
                <a:latin typeface="Arial" charset="0"/>
                <a:ea typeface="Arial" charset="0"/>
                <a:cs typeface="Arial" charset="0"/>
              </a:rPr>
              <a:t>About the Program</a:t>
            </a:r>
            <a:endParaRPr spc="-40">
              <a:latin typeface="Arial" charset="0"/>
              <a:ea typeface="Arial" charset="0"/>
              <a:cs typeface="Arial" charset="0"/>
            </a:endParaRPr>
          </a:p>
        </p:txBody>
      </p:sp>
      <p:sp>
        <p:nvSpPr>
          <p:cNvPr id="17" name="object 17"/>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4</a:t>
            </a:fld>
            <a:endParaRPr/>
          </a:p>
        </p:txBody>
      </p:sp>
      <p:sp>
        <p:nvSpPr>
          <p:cNvPr id="8" name="object 4"/>
          <p:cNvSpPr txBox="1"/>
          <p:nvPr/>
        </p:nvSpPr>
        <p:spPr>
          <a:xfrm>
            <a:off x="440974" y="1447800"/>
            <a:ext cx="8017226" cy="4560223"/>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r>
              <a:rPr lang="en-US" sz="1400" b="1" dirty="0"/>
              <a:t>Self-directed learning journey</a:t>
            </a:r>
          </a:p>
          <a:p>
            <a:pPr marL="184150" indent="-171450">
              <a:spcBef>
                <a:spcPts val="0"/>
              </a:spcBef>
              <a:spcAft>
                <a:spcPts val="200"/>
              </a:spcAft>
              <a:buFont typeface="Arial" panose="020B0604020202020204" pitchFamily="34" charset="0"/>
              <a:buChar char="•"/>
            </a:pPr>
            <a:r>
              <a:rPr lang="en-US" sz="1200" dirty="0"/>
              <a:t>8 weeks long </a:t>
            </a:r>
          </a:p>
          <a:p>
            <a:pPr marL="184150" indent="-171450">
              <a:spcBef>
                <a:spcPts val="0"/>
              </a:spcBef>
              <a:spcAft>
                <a:spcPts val="200"/>
              </a:spcAft>
              <a:buFont typeface="Arial" panose="020B0604020202020204" pitchFamily="34" charset="0"/>
              <a:buChar char="•"/>
            </a:pPr>
            <a:r>
              <a:rPr lang="en-US" sz="1200" dirty="0"/>
              <a:t>Learner-driven progression</a:t>
            </a:r>
          </a:p>
          <a:p>
            <a:pPr marL="184150" indent="-171450">
              <a:spcBef>
                <a:spcPts val="0"/>
              </a:spcBef>
              <a:spcAft>
                <a:spcPts val="200"/>
              </a:spcAft>
              <a:buFont typeface="Arial" panose="020B0604020202020204" pitchFamily="34" charset="0"/>
              <a:buChar char="•"/>
            </a:pPr>
            <a:r>
              <a:rPr lang="en-US" sz="1200" dirty="0" smtClean="0"/>
              <a:t>46 </a:t>
            </a:r>
            <a:r>
              <a:rPr lang="en-US" sz="1200" dirty="0"/>
              <a:t>hours of structured learning activities</a:t>
            </a:r>
          </a:p>
          <a:p>
            <a:r>
              <a:rPr lang="en-US" sz="1400" b="1" dirty="0"/>
              <a:t>Relies on help from support roles </a:t>
            </a:r>
            <a:r>
              <a:rPr lang="en-US" dirty="0"/>
              <a:t>(see roles and responsibilities section for more info)</a:t>
            </a:r>
          </a:p>
          <a:p>
            <a:pPr marL="184150" indent="-171450">
              <a:spcBef>
                <a:spcPts val="0"/>
              </a:spcBef>
              <a:spcAft>
                <a:spcPts val="200"/>
              </a:spcAft>
              <a:buFont typeface="Arial" panose="020B0604020202020204" pitchFamily="34" charset="0"/>
              <a:buChar char="•"/>
            </a:pPr>
            <a:r>
              <a:rPr lang="en-US" sz="1200" dirty="0" smtClean="0"/>
              <a:t>Software Engineers/Leaders</a:t>
            </a:r>
            <a:endParaRPr lang="en-US" sz="1200" dirty="0"/>
          </a:p>
          <a:p>
            <a:pPr marL="184150" indent="-171450">
              <a:spcBef>
                <a:spcPts val="0"/>
              </a:spcBef>
              <a:spcAft>
                <a:spcPts val="200"/>
              </a:spcAft>
              <a:buFont typeface="Arial" panose="020B0604020202020204" pitchFamily="34" charset="0"/>
              <a:buChar char="•"/>
            </a:pPr>
            <a:r>
              <a:rPr lang="en-US" sz="1200" dirty="0"/>
              <a:t>Peer Assisted Learners (PAL)</a:t>
            </a:r>
          </a:p>
          <a:p>
            <a:pPr marL="184150" indent="-171450">
              <a:spcBef>
                <a:spcPts val="0"/>
              </a:spcBef>
              <a:spcAft>
                <a:spcPts val="200"/>
              </a:spcAft>
              <a:buFont typeface="Arial" panose="020B0604020202020204" pitchFamily="34" charset="0"/>
              <a:buChar char="•"/>
            </a:pPr>
            <a:r>
              <a:rPr lang="en-US" sz="1200" dirty="0"/>
              <a:t>Subject Matter Experts (SMEs)</a:t>
            </a:r>
          </a:p>
          <a:p>
            <a:pPr marL="184150" indent="-171450">
              <a:spcBef>
                <a:spcPts val="0"/>
              </a:spcBef>
              <a:spcAft>
                <a:spcPts val="200"/>
              </a:spcAft>
              <a:buFont typeface="Arial" panose="020B0604020202020204" pitchFamily="34" charset="0"/>
              <a:buChar char="•"/>
            </a:pPr>
            <a:r>
              <a:rPr lang="en-US" sz="1200" dirty="0"/>
              <a:t>Comcast University</a:t>
            </a:r>
          </a:p>
          <a:p>
            <a:r>
              <a:rPr lang="en-US" sz="1400" b="1" dirty="0"/>
              <a:t>Flexible</a:t>
            </a:r>
            <a:endParaRPr lang="en-US" sz="1000" b="1" dirty="0"/>
          </a:p>
          <a:p>
            <a:pPr marL="184150" indent="-171450">
              <a:spcBef>
                <a:spcPts val="0"/>
              </a:spcBef>
              <a:spcAft>
                <a:spcPts val="200"/>
              </a:spcAft>
              <a:buFont typeface="Arial" panose="020B0604020202020204" pitchFamily="34" charset="0"/>
              <a:buChar char="•"/>
            </a:pPr>
            <a:r>
              <a:rPr lang="en-US" sz="1200" dirty="0"/>
              <a:t>Asynchronous delivery model supports dynamic hiring patterns and dispersed geographies</a:t>
            </a:r>
          </a:p>
          <a:p>
            <a:pPr marL="184150" indent="-171450">
              <a:spcBef>
                <a:spcPts val="0"/>
              </a:spcBef>
              <a:spcAft>
                <a:spcPts val="200"/>
              </a:spcAft>
              <a:buFont typeface="Arial" panose="020B0604020202020204" pitchFamily="34" charset="0"/>
              <a:buChar char="•"/>
            </a:pPr>
            <a:r>
              <a:rPr lang="en-US" sz="1200" smtClean="0"/>
              <a:t>Program </a:t>
            </a:r>
            <a:r>
              <a:rPr lang="en-US" sz="1200" dirty="0"/>
              <a:t>schedule and activities can be adapted to meet changing business needs</a:t>
            </a:r>
          </a:p>
          <a:p>
            <a:r>
              <a:rPr lang="en-US" sz="1400" b="1" dirty="0"/>
              <a:t>Learning Journey Portal</a:t>
            </a:r>
          </a:p>
          <a:p>
            <a:pPr marL="184150" indent="-171450">
              <a:spcBef>
                <a:spcPts val="0"/>
              </a:spcBef>
              <a:spcAft>
                <a:spcPts val="200"/>
              </a:spcAft>
              <a:buFont typeface="Arial" panose="020B0604020202020204" pitchFamily="34" charset="0"/>
              <a:buChar char="•"/>
            </a:pPr>
            <a:r>
              <a:rPr lang="en-US" dirty="0"/>
              <a:t>Provides user interface for participants to interact with program content and activities</a:t>
            </a:r>
          </a:p>
          <a:p>
            <a:pPr marL="184150" indent="-171450">
              <a:spcBef>
                <a:spcPts val="0"/>
              </a:spcBef>
              <a:spcAft>
                <a:spcPts val="200"/>
              </a:spcAft>
              <a:buFont typeface="Arial" panose="020B0604020202020204" pitchFamily="34" charset="0"/>
              <a:buChar char="•"/>
            </a:pPr>
            <a:r>
              <a:rPr lang="en-US" dirty="0"/>
              <a:t>Provides tool for program administration</a:t>
            </a:r>
          </a:p>
          <a:p>
            <a:r>
              <a:rPr lang="en-US" sz="1400" b="1" dirty="0"/>
              <a:t>Content Delivery </a:t>
            </a:r>
          </a:p>
          <a:p>
            <a:pPr marL="184150" indent="-171450">
              <a:spcBef>
                <a:spcPts val="0"/>
              </a:spcBef>
              <a:spcAft>
                <a:spcPts val="200"/>
              </a:spcAft>
              <a:buFont typeface="Arial" panose="020B0604020202020204" pitchFamily="34" charset="0"/>
              <a:buChar char="•"/>
            </a:pPr>
            <a:r>
              <a:rPr lang="en-US" spc="-10" dirty="0">
                <a:latin typeface="Arial" charset="0"/>
                <a:ea typeface="Arial" charset="0"/>
                <a:cs typeface="Arial" charset="0"/>
              </a:rPr>
              <a:t>Web Based Training</a:t>
            </a:r>
          </a:p>
          <a:p>
            <a:pPr marL="184150" indent="-171450">
              <a:spcBef>
                <a:spcPts val="0"/>
              </a:spcBef>
              <a:spcAft>
                <a:spcPts val="200"/>
              </a:spcAft>
              <a:buFont typeface="Arial" panose="020B0604020202020204" pitchFamily="34" charset="0"/>
              <a:buChar char="•"/>
            </a:pPr>
            <a:r>
              <a:rPr lang="en-US" spc="-10" dirty="0">
                <a:latin typeface="Arial" charset="0"/>
                <a:ea typeface="Arial" charset="0"/>
                <a:cs typeface="Arial" charset="0"/>
              </a:rPr>
              <a:t>Videos</a:t>
            </a:r>
          </a:p>
          <a:p>
            <a:endParaRPr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5</a:t>
            </a:fld>
            <a:endParaRPr/>
          </a:p>
        </p:txBody>
      </p:sp>
      <p:sp>
        <p:nvSpPr>
          <p:cNvPr id="20" name="object 3"/>
          <p:cNvSpPr txBox="1">
            <a:spLocks noGrp="1"/>
          </p:cNvSpPr>
          <p:nvPr>
            <p:ph type="title"/>
          </p:nvPr>
        </p:nvSpPr>
        <p:spPr>
          <a:xfrm>
            <a:off x="444500" y="921809"/>
            <a:ext cx="8255000" cy="335280"/>
          </a:xfrm>
          <a:prstGeom prst="rect">
            <a:avLst/>
          </a:prstGeom>
        </p:spPr>
        <p:txBody>
          <a:bodyPr vert="horz" wrap="square" lIns="0" tIns="0" rIns="0" bIns="0" rtlCol="0">
            <a:spAutoFit/>
          </a:bodyPr>
          <a:lstStyle/>
          <a:p>
            <a:pPr marL="12700">
              <a:lnSpc>
                <a:spcPct val="100000"/>
              </a:lnSpc>
            </a:pPr>
            <a:r>
              <a:rPr lang="en-US" spc="-5"/>
              <a:t>Program Structure</a:t>
            </a:r>
            <a:endParaRPr>
              <a:latin typeface="Arial" charset="0"/>
              <a:ea typeface="Arial" charset="0"/>
              <a:cs typeface="Arial" charset="0"/>
            </a:endParaRPr>
          </a:p>
        </p:txBody>
      </p:sp>
      <p:sp>
        <p:nvSpPr>
          <p:cNvPr id="15" name="object 4"/>
          <p:cNvSpPr txBox="1"/>
          <p:nvPr/>
        </p:nvSpPr>
        <p:spPr>
          <a:xfrm>
            <a:off x="444500" y="1740904"/>
            <a:ext cx="3898900" cy="3046988"/>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marL="184150" indent="-171450">
              <a:spcBef>
                <a:spcPts val="600"/>
              </a:spcBef>
              <a:spcAft>
                <a:spcPts val="600"/>
              </a:spcAft>
              <a:buFont typeface="Arial" panose="020B0604020202020204" pitchFamily="34" charset="0"/>
              <a:buChar char="•"/>
            </a:pPr>
            <a:r>
              <a:rPr lang="en-US" sz="1600" dirty="0"/>
              <a:t>Self-directed progression</a:t>
            </a:r>
          </a:p>
          <a:p>
            <a:pPr marL="184150" indent="-171450">
              <a:spcBef>
                <a:spcPts val="600"/>
              </a:spcBef>
              <a:spcAft>
                <a:spcPts val="600"/>
              </a:spcAft>
              <a:buFont typeface="Arial" panose="020B0604020202020204" pitchFamily="34" charset="0"/>
              <a:buChar char="•"/>
            </a:pPr>
            <a:r>
              <a:rPr lang="en-US" sz="1600" dirty="0"/>
              <a:t>Self-paced, interactive content</a:t>
            </a:r>
          </a:p>
          <a:p>
            <a:pPr marL="184150" indent="-171450">
              <a:spcBef>
                <a:spcPts val="600"/>
              </a:spcBef>
              <a:spcAft>
                <a:spcPts val="600"/>
              </a:spcAft>
              <a:buFont typeface="Arial" panose="020B0604020202020204" pitchFamily="34" charset="0"/>
              <a:buChar char="•"/>
            </a:pPr>
            <a:r>
              <a:rPr lang="en-US" sz="1600" dirty="0"/>
              <a:t>Experiential learning activities</a:t>
            </a:r>
          </a:p>
          <a:p>
            <a:pPr marL="184150" indent="-171450">
              <a:spcBef>
                <a:spcPts val="600"/>
              </a:spcBef>
              <a:spcAft>
                <a:spcPts val="600"/>
              </a:spcAft>
              <a:buFont typeface="Arial" panose="020B0604020202020204" pitchFamily="34" charset="0"/>
              <a:buChar char="•"/>
            </a:pPr>
            <a:r>
              <a:rPr lang="en-US" sz="1600" dirty="0"/>
              <a:t>Review and action planning activities</a:t>
            </a:r>
          </a:p>
          <a:p>
            <a:pPr marL="184150" indent="-171450">
              <a:spcBef>
                <a:spcPts val="600"/>
              </a:spcBef>
              <a:spcAft>
                <a:spcPts val="600"/>
              </a:spcAft>
              <a:buFont typeface="Arial" panose="020B0604020202020204" pitchFamily="34" charset="0"/>
              <a:buChar char="•"/>
            </a:pPr>
            <a:r>
              <a:rPr lang="en-US" sz="1600" dirty="0"/>
              <a:t>Cross-team collaboration</a:t>
            </a:r>
          </a:p>
          <a:p>
            <a:pPr marL="184150" indent="-171450">
              <a:spcBef>
                <a:spcPts val="600"/>
              </a:spcBef>
              <a:spcAft>
                <a:spcPts val="600"/>
              </a:spcAft>
              <a:buFont typeface="Arial" panose="020B0604020202020204" pitchFamily="34" charset="0"/>
              <a:buChar char="•"/>
            </a:pPr>
            <a:r>
              <a:rPr lang="en-US" sz="1600" dirty="0"/>
              <a:t>Knowledge checks</a:t>
            </a:r>
          </a:p>
          <a:p>
            <a:pPr marL="184150" indent="-171450">
              <a:spcBef>
                <a:spcPts val="600"/>
              </a:spcBef>
              <a:spcAft>
                <a:spcPts val="600"/>
              </a:spcAft>
              <a:buFont typeface="Arial" panose="020B0604020202020204" pitchFamily="34" charset="0"/>
              <a:buChar char="•"/>
            </a:pPr>
            <a:r>
              <a:rPr lang="en-US" sz="1600" dirty="0"/>
              <a:t>PAL review and feedback sessions</a:t>
            </a:r>
          </a:p>
          <a:p>
            <a:pPr marL="184150" indent="-171450">
              <a:spcBef>
                <a:spcPts val="600"/>
              </a:spcBef>
              <a:spcAft>
                <a:spcPts val="600"/>
              </a:spcAft>
              <a:buFont typeface="Arial" panose="020B0604020202020204" pitchFamily="34" charset="0"/>
              <a:buChar char="•"/>
            </a:pPr>
            <a:r>
              <a:rPr lang="en-US" sz="1600"/>
              <a:t>Manager </a:t>
            </a:r>
            <a:r>
              <a:rPr lang="en-US" sz="1600" dirty="0"/>
              <a:t>connections</a:t>
            </a:r>
          </a:p>
        </p:txBody>
      </p:sp>
      <p:pic>
        <p:nvPicPr>
          <p:cNvPr id="16" name="Picture 4" descr="C:\Users\x-aleonardi\Downloads\31364187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6896" y="3352800"/>
            <a:ext cx="4690091" cy="30396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59055">
              <a:lnSpc>
                <a:spcPts val="915"/>
              </a:lnSpc>
            </a:pPr>
            <a:fld id="{81D60167-4931-47E6-BA6A-407CBD079E47}" type="slidenum">
              <a:rPr dirty="0"/>
              <a:t>6</a:t>
            </a:fld>
            <a:endParaRPr/>
          </a:p>
        </p:txBody>
      </p:sp>
      <p:sp>
        <p:nvSpPr>
          <p:cNvPr id="20" name="object 3"/>
          <p:cNvSpPr txBox="1">
            <a:spLocks noGrp="1"/>
          </p:cNvSpPr>
          <p:nvPr>
            <p:ph type="title"/>
          </p:nvPr>
        </p:nvSpPr>
        <p:spPr>
          <a:xfrm>
            <a:off x="444500" y="921809"/>
            <a:ext cx="8255000" cy="335280"/>
          </a:xfrm>
          <a:prstGeom prst="rect">
            <a:avLst/>
          </a:prstGeom>
        </p:spPr>
        <p:txBody>
          <a:bodyPr vert="horz" wrap="square" lIns="0" tIns="0" rIns="0" bIns="0" rtlCol="0">
            <a:spAutoFit/>
          </a:bodyPr>
          <a:lstStyle/>
          <a:p>
            <a:pPr marL="12700">
              <a:lnSpc>
                <a:spcPct val="100000"/>
              </a:lnSpc>
            </a:pPr>
            <a:r>
              <a:rPr lang="en-US" spc="-5"/>
              <a:t>The Learning Journey</a:t>
            </a:r>
            <a:endParaRPr>
              <a:latin typeface="Arial" charset="0"/>
              <a:ea typeface="Arial" charset="0"/>
              <a:cs typeface="Arial" charset="0"/>
            </a:endParaRPr>
          </a:p>
        </p:txBody>
      </p:sp>
      <p:sp>
        <p:nvSpPr>
          <p:cNvPr id="16" name="object 10"/>
          <p:cNvSpPr/>
          <p:nvPr/>
        </p:nvSpPr>
        <p:spPr>
          <a:xfrm>
            <a:off x="4619002" y="3657600"/>
            <a:ext cx="162560" cy="162560"/>
          </a:xfrm>
          <a:custGeom>
            <a:avLst/>
            <a:gdLst/>
            <a:ahLst/>
            <a:cxnLst/>
            <a:rect l="l" t="t" r="r" b="b"/>
            <a:pathLst>
              <a:path w="162560" h="162560">
                <a:moveTo>
                  <a:pt x="0" y="162521"/>
                </a:moveTo>
                <a:lnTo>
                  <a:pt x="162521" y="162521"/>
                </a:lnTo>
                <a:lnTo>
                  <a:pt x="162521" y="0"/>
                </a:lnTo>
                <a:lnTo>
                  <a:pt x="0" y="0"/>
                </a:lnTo>
                <a:lnTo>
                  <a:pt x="0" y="162521"/>
                </a:lnTo>
                <a:close/>
              </a:path>
            </a:pathLst>
          </a:custGeom>
          <a:ln w="3175">
            <a:solidFill>
              <a:srgbClr val="F9F9F9"/>
            </a:solidFill>
          </a:ln>
        </p:spPr>
        <p:txBody>
          <a:bodyPr wrap="square" lIns="0" tIns="0" rIns="0" bIns="0" rtlCol="0"/>
          <a:lstStyle/>
          <a:p>
            <a:endParaRPr/>
          </a:p>
        </p:txBody>
      </p:sp>
      <p:sp>
        <p:nvSpPr>
          <p:cNvPr id="19" name="object 4"/>
          <p:cNvSpPr txBox="1"/>
          <p:nvPr/>
        </p:nvSpPr>
        <p:spPr>
          <a:xfrm>
            <a:off x="357822" y="1356160"/>
            <a:ext cx="3828415" cy="897682"/>
          </a:xfrm>
          <a:prstGeom prst="rect">
            <a:avLst/>
          </a:prstGeom>
        </p:spPr>
        <p:txBody>
          <a:bodyPr vert="horz" wrap="square" lIns="0" tIns="0" rIns="0" bIns="0" rtlCol="0">
            <a:spAutoFit/>
          </a:bodyPr>
          <a:lstStyle>
            <a:defPPr>
              <a:defRPr lang="en-US"/>
            </a:defPPr>
            <a:lvl1pPr marL="12700" marR="88900">
              <a:lnSpc>
                <a:spcPct val="100000"/>
              </a:lnSpc>
              <a:spcBef>
                <a:spcPts val="969"/>
              </a:spcBef>
              <a:defRPr sz="1100" spc="-10">
                <a:latin typeface="Arial" charset="0"/>
                <a:ea typeface="Arial" charset="0"/>
                <a:cs typeface="Arial" charset="0"/>
              </a:defRPr>
            </a:lvl1pPr>
          </a:lstStyle>
          <a:p>
            <a:pPr>
              <a:spcBef>
                <a:spcPts val="600"/>
              </a:spcBef>
              <a:spcAft>
                <a:spcPts val="600"/>
              </a:spcAft>
            </a:pPr>
            <a:r>
              <a:rPr lang="en-US" sz="1200" b="1" dirty="0"/>
              <a:t>The Experience</a:t>
            </a:r>
          </a:p>
          <a:p>
            <a:r>
              <a:rPr lang="en-US" dirty="0"/>
              <a:t>Machine Learning Practitioner program is considered a self-directed learning program. The learner is required to complete </a:t>
            </a:r>
            <a:r>
              <a:rPr lang="en-US" dirty="0" smtClean="0"/>
              <a:t>46 </a:t>
            </a:r>
            <a:r>
              <a:rPr lang="en-US" dirty="0"/>
              <a:t>hours of training over a 8 week time frame. </a:t>
            </a:r>
          </a:p>
        </p:txBody>
      </p:sp>
      <p:sp>
        <p:nvSpPr>
          <p:cNvPr id="21" name="TextBox 20"/>
          <p:cNvSpPr txBox="1"/>
          <p:nvPr/>
        </p:nvSpPr>
        <p:spPr>
          <a:xfrm>
            <a:off x="4648200" y="1295806"/>
            <a:ext cx="2454878" cy="969496"/>
          </a:xfrm>
          <a:prstGeom prst="rect">
            <a:avLst/>
          </a:prstGeom>
          <a:noFill/>
        </p:spPr>
        <p:txBody>
          <a:bodyPr wrap="square" rtlCol="0">
            <a:spAutoFit/>
          </a:bodyPr>
          <a:lstStyle/>
          <a:p>
            <a:r>
              <a:rPr lang="en-US" sz="1400" b="1" dirty="0"/>
              <a:t>Learn – </a:t>
            </a:r>
            <a:r>
              <a:rPr lang="en-US" sz="1200" b="1" dirty="0" smtClean="0"/>
              <a:t>32 </a:t>
            </a:r>
            <a:r>
              <a:rPr lang="en-US" sz="1200" b="1" dirty="0"/>
              <a:t>total hrs.</a:t>
            </a:r>
            <a:endParaRPr lang="en-US" sz="1400" b="1" dirty="0"/>
          </a:p>
          <a:p>
            <a:r>
              <a:rPr lang="en-US" sz="1200" dirty="0"/>
              <a:t>Self-directed learning modules</a:t>
            </a:r>
          </a:p>
          <a:p>
            <a:pPr marL="171450" indent="-171450">
              <a:buFont typeface="Arial" panose="020B0604020202020204" pitchFamily="34" charset="0"/>
              <a:buChar char="•"/>
            </a:pPr>
            <a:r>
              <a:rPr lang="en-US" sz="1100" dirty="0"/>
              <a:t>Welcome and Introduction Activities</a:t>
            </a:r>
          </a:p>
          <a:p>
            <a:pPr marL="171450" indent="-171450">
              <a:buFont typeface="Arial" panose="020B0604020202020204" pitchFamily="34" charset="0"/>
              <a:buChar char="•"/>
            </a:pPr>
            <a:r>
              <a:rPr lang="en-US" sz="1000" dirty="0"/>
              <a:t>Customized and tailored learning plans from a variety of (WBT)</a:t>
            </a:r>
          </a:p>
        </p:txBody>
      </p:sp>
      <p:sp>
        <p:nvSpPr>
          <p:cNvPr id="22" name="TextBox 21"/>
          <p:cNvSpPr txBox="1"/>
          <p:nvPr/>
        </p:nvSpPr>
        <p:spPr>
          <a:xfrm>
            <a:off x="4648200" y="2355069"/>
            <a:ext cx="2454878" cy="830997"/>
          </a:xfrm>
          <a:prstGeom prst="rect">
            <a:avLst/>
          </a:prstGeom>
          <a:noFill/>
        </p:spPr>
        <p:txBody>
          <a:bodyPr wrap="square" rtlCol="0">
            <a:spAutoFit/>
          </a:bodyPr>
          <a:lstStyle/>
          <a:p>
            <a:r>
              <a:rPr lang="en-US" sz="1400" b="1" dirty="0"/>
              <a:t>Explore and Apply – </a:t>
            </a:r>
            <a:r>
              <a:rPr lang="en-US" sz="1200" b="1" dirty="0"/>
              <a:t>9 total hrs.</a:t>
            </a:r>
          </a:p>
          <a:p>
            <a:r>
              <a:rPr lang="en-US" sz="1200" dirty="0"/>
              <a:t>Experiential Learning</a:t>
            </a:r>
          </a:p>
          <a:p>
            <a:pPr marL="171450" indent="-171450">
              <a:buFont typeface="Arial" panose="020B0604020202020204" pitchFamily="34" charset="0"/>
              <a:buChar char="•"/>
            </a:pPr>
            <a:r>
              <a:rPr lang="en-US" sz="1100" dirty="0"/>
              <a:t>Structured activities with PAL/peers</a:t>
            </a:r>
          </a:p>
          <a:p>
            <a:pPr marL="171450" indent="-171450">
              <a:buFont typeface="Arial" panose="020B0604020202020204" pitchFamily="34" charset="0"/>
              <a:buChar char="•"/>
            </a:pPr>
            <a:r>
              <a:rPr lang="en-US" sz="1100" dirty="0"/>
              <a:t>Structured cross-team collaboration</a:t>
            </a:r>
          </a:p>
        </p:txBody>
      </p:sp>
      <p:sp>
        <p:nvSpPr>
          <p:cNvPr id="23" name="TextBox 22"/>
          <p:cNvSpPr txBox="1"/>
          <p:nvPr/>
        </p:nvSpPr>
        <p:spPr>
          <a:xfrm>
            <a:off x="4648200" y="3345913"/>
            <a:ext cx="2454878" cy="830997"/>
          </a:xfrm>
          <a:prstGeom prst="rect">
            <a:avLst/>
          </a:prstGeom>
          <a:noFill/>
        </p:spPr>
        <p:txBody>
          <a:bodyPr wrap="square" rtlCol="0">
            <a:spAutoFit/>
          </a:bodyPr>
          <a:lstStyle/>
          <a:p>
            <a:r>
              <a:rPr lang="en-US" sz="1400" b="1" dirty="0"/>
              <a:t>Review – </a:t>
            </a:r>
            <a:r>
              <a:rPr lang="en-US" sz="1200" b="1" dirty="0"/>
              <a:t>2 total hrs.</a:t>
            </a:r>
            <a:endParaRPr lang="en-US" sz="1400" b="1" dirty="0"/>
          </a:p>
          <a:p>
            <a:r>
              <a:rPr lang="en-US" sz="1200" dirty="0"/>
              <a:t>Confirmation of Learning</a:t>
            </a:r>
          </a:p>
          <a:p>
            <a:pPr marL="171450" indent="-171450">
              <a:buFont typeface="Arial" panose="020B0604020202020204" pitchFamily="34" charset="0"/>
              <a:buChar char="•"/>
            </a:pPr>
            <a:r>
              <a:rPr lang="en-US" sz="1100" dirty="0"/>
              <a:t>Self-directed knowledge checks</a:t>
            </a:r>
          </a:p>
          <a:p>
            <a:pPr marL="171450" indent="-171450">
              <a:buFont typeface="Arial" panose="020B0604020202020204" pitchFamily="34" charset="0"/>
              <a:buChar char="•"/>
            </a:pPr>
            <a:r>
              <a:rPr lang="en-US" sz="1100" dirty="0"/>
              <a:t>PAL review and feedback</a:t>
            </a:r>
          </a:p>
        </p:txBody>
      </p:sp>
      <p:sp>
        <p:nvSpPr>
          <p:cNvPr id="24" name="TextBox 23"/>
          <p:cNvSpPr txBox="1"/>
          <p:nvPr/>
        </p:nvSpPr>
        <p:spPr>
          <a:xfrm>
            <a:off x="4648200" y="4388688"/>
            <a:ext cx="2454878" cy="830997"/>
          </a:xfrm>
          <a:prstGeom prst="rect">
            <a:avLst/>
          </a:prstGeom>
          <a:noFill/>
        </p:spPr>
        <p:txBody>
          <a:bodyPr wrap="square" rtlCol="0">
            <a:spAutoFit/>
          </a:bodyPr>
          <a:lstStyle/>
          <a:p>
            <a:r>
              <a:rPr lang="en-US" sz="1400" b="1" dirty="0"/>
              <a:t>Plan – </a:t>
            </a:r>
            <a:r>
              <a:rPr lang="en-US" sz="1200" b="1" dirty="0"/>
              <a:t>1 total hrs.</a:t>
            </a:r>
          </a:p>
          <a:p>
            <a:r>
              <a:rPr lang="en-US" sz="1200" dirty="0"/>
              <a:t>Goal setting and action planning </a:t>
            </a:r>
          </a:p>
          <a:p>
            <a:pPr marL="171450" indent="-171450">
              <a:buFont typeface="Arial" panose="020B0604020202020204" pitchFamily="34" charset="0"/>
              <a:buChar char="•"/>
            </a:pPr>
            <a:r>
              <a:rPr lang="en-US" sz="1100" dirty="0"/>
              <a:t>Develop opportunities</a:t>
            </a:r>
          </a:p>
          <a:p>
            <a:pPr marL="171450" indent="-171450">
              <a:buFont typeface="Arial" panose="020B0604020202020204" pitchFamily="34" charset="0"/>
              <a:buChar char="•"/>
            </a:pPr>
            <a:r>
              <a:rPr lang="en-US" sz="1100" dirty="0"/>
              <a:t>Leverage strengths</a:t>
            </a:r>
          </a:p>
        </p:txBody>
      </p:sp>
      <p:sp>
        <p:nvSpPr>
          <p:cNvPr id="25" name="TextBox 24"/>
          <p:cNvSpPr txBox="1"/>
          <p:nvPr/>
        </p:nvSpPr>
        <p:spPr>
          <a:xfrm>
            <a:off x="4648200" y="5431463"/>
            <a:ext cx="2627320" cy="830997"/>
          </a:xfrm>
          <a:prstGeom prst="rect">
            <a:avLst/>
          </a:prstGeom>
          <a:noFill/>
        </p:spPr>
        <p:txBody>
          <a:bodyPr wrap="square" rtlCol="0">
            <a:spAutoFit/>
          </a:bodyPr>
          <a:lstStyle/>
          <a:p>
            <a:r>
              <a:rPr lang="en-US" sz="1400" b="1" dirty="0"/>
              <a:t>Manager Connection – </a:t>
            </a:r>
            <a:r>
              <a:rPr lang="en-US" sz="1200" b="1" dirty="0"/>
              <a:t>1 total hr.</a:t>
            </a:r>
          </a:p>
          <a:p>
            <a:r>
              <a:rPr lang="en-US" sz="1200" dirty="0"/>
              <a:t>Structured touchpoints</a:t>
            </a:r>
          </a:p>
          <a:p>
            <a:pPr marL="171450" indent="-171450">
              <a:buFont typeface="Arial" panose="020B0604020202020204" pitchFamily="34" charset="0"/>
              <a:buChar char="•"/>
            </a:pPr>
            <a:r>
              <a:rPr lang="en-US" sz="1100" dirty="0"/>
              <a:t>Progress updates and Q&amp;A</a:t>
            </a:r>
          </a:p>
          <a:p>
            <a:pPr marL="171450" indent="-171450">
              <a:buFont typeface="Arial" panose="020B0604020202020204" pitchFamily="34" charset="0"/>
              <a:buChar char="•"/>
            </a:pPr>
            <a:r>
              <a:rPr lang="en-US" sz="1100" dirty="0"/>
              <a:t>Discuss Review &amp; Plan outcomes</a:t>
            </a:r>
          </a:p>
        </p:txBody>
      </p:sp>
      <p:sp>
        <p:nvSpPr>
          <p:cNvPr id="26" name="Content Placeholder 2"/>
          <p:cNvSpPr txBox="1">
            <a:spLocks/>
          </p:cNvSpPr>
          <p:nvPr/>
        </p:nvSpPr>
        <p:spPr>
          <a:xfrm>
            <a:off x="548553" y="4659085"/>
            <a:ext cx="5543550" cy="1603375"/>
          </a:xfrm>
          <a:prstGeom prst="rect">
            <a:avLst/>
          </a:prstGeom>
        </p:spPr>
        <p:txBody>
          <a:bodyPr wrap="square" lIns="0" tIns="0" rIns="0" bIns="0">
            <a:normAutofit/>
          </a:bodyPr>
          <a:lstStyle>
            <a:lvl1pPr marL="0">
              <a:defRPr sz="1000" b="0" i="0">
                <a:solidFill>
                  <a:srgbClr val="4D4D4C"/>
                </a:solidFill>
                <a:latin typeface="Arial" charset="0"/>
                <a:ea typeface="Arial" charset="0"/>
                <a:cs typeface="Arial"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200" b="1" kern="0" dirty="0">
                <a:solidFill>
                  <a:schemeClr val="tx1"/>
                </a:solidFill>
              </a:rPr>
              <a:t>An Immersive Learning Journey</a:t>
            </a:r>
          </a:p>
          <a:p>
            <a:endParaRPr lang="en-US" sz="1100" b="1" kern="0" dirty="0">
              <a:solidFill>
                <a:schemeClr val="tx1"/>
              </a:solidFill>
            </a:endParaRP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Learning journey portal</a:t>
            </a: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Welcome video </a:t>
            </a: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Web Based Training</a:t>
            </a: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Structured connections</a:t>
            </a: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Experiential learning activities</a:t>
            </a:r>
          </a:p>
          <a:p>
            <a:pPr marL="628650" lvl="1" indent="-171450">
              <a:buFont typeface="Arial" panose="020B0604020202020204" pitchFamily="34" charset="0"/>
              <a:buChar char="•"/>
            </a:pPr>
            <a:r>
              <a:rPr lang="en-US" sz="1200" kern="0" dirty="0">
                <a:solidFill>
                  <a:sysClr val="windowText" lastClr="000000"/>
                </a:solidFill>
                <a:latin typeface="Arial" panose="020B0604020202020204" pitchFamily="34" charset="0"/>
                <a:cs typeface="Arial" panose="020B0604020202020204" pitchFamily="34" charset="0"/>
              </a:rPr>
              <a:t>Social collaboration and learning</a:t>
            </a:r>
          </a:p>
        </p:txBody>
      </p:sp>
      <p:pic>
        <p:nvPicPr>
          <p:cNvPr id="27" name="Picture 2" descr="C:\Users\x-aleonardi\Downloads\30640473_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0177" y="2998575"/>
            <a:ext cx="1447800" cy="152567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x-aleonardi\Downloads\15993765_xx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0158" y="2544281"/>
            <a:ext cx="2389231" cy="17065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custDataLst>
      <p:tags r:id="rId1"/>
    </p:custDataLst>
    <p:extLst>
      <p:ext uri="{BB962C8B-B14F-4D97-AF65-F5344CB8AC3E}">
        <p14:creationId xmlns:p14="http://schemas.microsoft.com/office/powerpoint/2010/main" val="229718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Practitioner Program Concepts</a:t>
            </a:r>
          </a:p>
        </p:txBody>
      </p:sp>
      <p:sp>
        <p:nvSpPr>
          <p:cNvPr id="3" name="Text Placeholder 2"/>
          <p:cNvSpPr>
            <a:spLocks noGrp="1"/>
          </p:cNvSpPr>
          <p:nvPr>
            <p:ph type="body" idx="1"/>
          </p:nvPr>
        </p:nvSpPr>
        <p:spPr>
          <a:xfrm>
            <a:off x="444500" y="1343149"/>
            <a:ext cx="7937500" cy="938695"/>
          </a:xfrm>
        </p:spPr>
        <p:txBody>
          <a:bodyPr/>
          <a:lstStyle/>
          <a:p>
            <a:r>
              <a:rPr lang="en-US" sz="1100" dirty="0">
                <a:solidFill>
                  <a:schemeClr val="tx1"/>
                </a:solidFill>
              </a:rPr>
              <a:t>Throughout the learning journey participants will be presented with Machine Learning Practitioner concepts that provide generalized knowledge for a foundational understanding of Comcast’s machine learning practices.  These core concepts (noted below, left) form the primary technical training topics covered in the program.  For each of the core topics, the program will guide participants through structured learning experiences (noted below, right).  Because these core concepts are a critical foundation for a software engineer or technical leader, course materials will be regularly reviewed and updated to ensure that even our newest engineers have the most up-to-date information at their fingertips.</a:t>
            </a:r>
          </a:p>
        </p:txBody>
      </p:sp>
      <p:sp>
        <p:nvSpPr>
          <p:cNvPr id="13" name="object 20"/>
          <p:cNvSpPr txBox="1">
            <a:spLocks noGrp="1"/>
          </p:cNvSpPr>
          <p:nvPr>
            <p:ph type="ftr" sz="quarter" idx="5"/>
          </p:nvPr>
        </p:nvSpPr>
        <p:spPr>
          <a:xfrm>
            <a:off x="1038860" y="6518503"/>
            <a:ext cx="2466340" cy="115416"/>
          </a:xfrm>
          <a:prstGeom prst="rect">
            <a:avLst/>
          </a:prstGeom>
        </p:spPr>
        <p:txBody>
          <a:bodyPr vert="horz" wrap="square" lIns="0" tIns="0" rIns="0" bIns="0" rtlCol="0">
            <a:spAutoFit/>
          </a:bodyPr>
          <a:lstStyle/>
          <a:p>
            <a:pPr marL="12700">
              <a:lnSpc>
                <a:spcPts val="910"/>
              </a:lnSpc>
            </a:pPr>
            <a:r>
              <a:rPr spc="-5"/>
              <a:t>Proprietary </a:t>
            </a:r>
            <a:r>
              <a:t>and Confidential. </a:t>
            </a:r>
            <a:r>
              <a:rPr spc="-10">
                <a:latin typeface="XFINITY Standard TT Light"/>
                <a:cs typeface="XFINITY Standard TT Light"/>
              </a:rPr>
              <a:t>Property </a:t>
            </a:r>
            <a:r>
              <a:rPr>
                <a:latin typeface="XFINITY Standard TT Light"/>
                <a:cs typeface="XFINITY Standard TT Light"/>
              </a:rPr>
              <a:t>of</a:t>
            </a:r>
            <a:r>
              <a:rPr spc="20">
                <a:latin typeface="XFINITY Standard TT Light"/>
                <a:cs typeface="XFINITY Standard TT Light"/>
              </a:rPr>
              <a:t> </a:t>
            </a:r>
            <a:r>
              <a:rPr spc="-5">
                <a:latin typeface="XFINITY Standard TT Light"/>
                <a:cs typeface="XFINITY Standard TT Light"/>
              </a:rPr>
              <a:t>Comcast.</a:t>
            </a:r>
          </a:p>
        </p:txBody>
      </p:sp>
      <p:sp>
        <p:nvSpPr>
          <p:cNvPr id="4" name="Slide Number Placeholder 3"/>
          <p:cNvSpPr>
            <a:spLocks noGrp="1"/>
          </p:cNvSpPr>
          <p:nvPr>
            <p:ph type="sldNum" sz="quarter" idx="7"/>
          </p:nvPr>
        </p:nvSpPr>
        <p:spPr/>
        <p:txBody>
          <a:bodyPr/>
          <a:lstStyle/>
          <a:p>
            <a:pPr marL="59055">
              <a:lnSpc>
                <a:spcPts val="915"/>
              </a:lnSpc>
            </a:pPr>
            <a:fld id="{81D60167-4931-47E6-BA6A-407CBD079E47}" type="slidenum">
              <a:rPr lang="en-US" smtClean="0"/>
              <a:t>7</a:t>
            </a:fld>
            <a:endParaRPr lang="en-US"/>
          </a:p>
        </p:txBody>
      </p:sp>
      <p:sp>
        <p:nvSpPr>
          <p:cNvPr id="14" name="TextBox 13"/>
          <p:cNvSpPr txBox="1"/>
          <p:nvPr/>
        </p:nvSpPr>
        <p:spPr>
          <a:xfrm>
            <a:off x="5522432" y="3819251"/>
            <a:ext cx="1275022" cy="646331"/>
          </a:xfrm>
          <a:prstGeom prst="rect">
            <a:avLst/>
          </a:prstGeom>
          <a:noFill/>
        </p:spPr>
        <p:txBody>
          <a:bodyPr wrap="square" rtlCol="0">
            <a:spAutoFit/>
          </a:bodyPr>
          <a:lstStyle/>
          <a:p>
            <a:pPr algn="ctr"/>
            <a:r>
              <a:rPr lang="en-US" sz="1200" b="1" dirty="0"/>
              <a:t>ML Practitioner Program Concepts </a:t>
            </a:r>
          </a:p>
        </p:txBody>
      </p:sp>
      <p:sp>
        <p:nvSpPr>
          <p:cNvPr id="15" name="TextBox 14"/>
          <p:cNvSpPr txBox="1"/>
          <p:nvPr/>
        </p:nvSpPr>
        <p:spPr>
          <a:xfrm>
            <a:off x="5691801" y="5619774"/>
            <a:ext cx="941172" cy="261610"/>
          </a:xfrm>
          <a:prstGeom prst="rect">
            <a:avLst/>
          </a:prstGeom>
          <a:noFill/>
        </p:spPr>
        <p:txBody>
          <a:bodyPr wrap="square" rtlCol="0">
            <a:spAutoFit/>
          </a:bodyPr>
          <a:lstStyle/>
          <a:p>
            <a:pPr algn="ctr"/>
            <a:r>
              <a:rPr lang="en-US" sz="1100" b="1"/>
              <a:t>30 Min.</a:t>
            </a:r>
          </a:p>
        </p:txBody>
      </p:sp>
      <p:sp>
        <p:nvSpPr>
          <p:cNvPr id="16" name="TextBox 15"/>
          <p:cNvSpPr txBox="1"/>
          <p:nvPr/>
        </p:nvSpPr>
        <p:spPr>
          <a:xfrm>
            <a:off x="3750527" y="3949918"/>
            <a:ext cx="914400" cy="261610"/>
          </a:xfrm>
          <a:prstGeom prst="rect">
            <a:avLst/>
          </a:prstGeom>
          <a:noFill/>
        </p:spPr>
        <p:txBody>
          <a:bodyPr wrap="square" rtlCol="0">
            <a:spAutoFit/>
          </a:bodyPr>
          <a:lstStyle/>
          <a:p>
            <a:r>
              <a:rPr lang="en-US" sz="1100" b="1" dirty="0"/>
              <a:t>20 Min.</a:t>
            </a:r>
          </a:p>
        </p:txBody>
      </p:sp>
      <p:sp>
        <p:nvSpPr>
          <p:cNvPr id="17" name="TextBox 16"/>
          <p:cNvSpPr txBox="1"/>
          <p:nvPr/>
        </p:nvSpPr>
        <p:spPr>
          <a:xfrm>
            <a:off x="7949586" y="3949918"/>
            <a:ext cx="677741" cy="261610"/>
          </a:xfrm>
          <a:prstGeom prst="rect">
            <a:avLst/>
          </a:prstGeom>
          <a:noFill/>
        </p:spPr>
        <p:txBody>
          <a:bodyPr wrap="square" rtlCol="0">
            <a:spAutoFit/>
          </a:bodyPr>
          <a:lstStyle/>
          <a:p>
            <a:r>
              <a:rPr lang="en-US" sz="1100" b="1" dirty="0"/>
              <a:t>1-2 Hrs.</a:t>
            </a:r>
          </a:p>
        </p:txBody>
      </p:sp>
      <p:sp>
        <p:nvSpPr>
          <p:cNvPr id="18" name="TextBox 17"/>
          <p:cNvSpPr txBox="1"/>
          <p:nvPr/>
        </p:nvSpPr>
        <p:spPr>
          <a:xfrm>
            <a:off x="5473366" y="2196549"/>
            <a:ext cx="1319984" cy="261610"/>
          </a:xfrm>
          <a:prstGeom prst="rect">
            <a:avLst/>
          </a:prstGeom>
          <a:noFill/>
        </p:spPr>
        <p:txBody>
          <a:bodyPr wrap="square" rtlCol="0">
            <a:spAutoFit/>
          </a:bodyPr>
          <a:lstStyle/>
          <a:p>
            <a:pPr algn="ctr"/>
            <a:r>
              <a:rPr lang="en-US" sz="1100" b="1" dirty="0"/>
              <a:t>60 Min. or More</a:t>
            </a:r>
          </a:p>
        </p:txBody>
      </p:sp>
      <p:grpSp>
        <p:nvGrpSpPr>
          <p:cNvPr id="5" name="Group 4"/>
          <p:cNvGrpSpPr/>
          <p:nvPr/>
        </p:nvGrpSpPr>
        <p:grpSpPr>
          <a:xfrm>
            <a:off x="4328887" y="2461347"/>
            <a:ext cx="3608940" cy="3112359"/>
            <a:chOff x="3769145" y="2719560"/>
            <a:chExt cx="3608940" cy="3112359"/>
          </a:xfrm>
        </p:grpSpPr>
        <p:sp>
          <p:nvSpPr>
            <p:cNvPr id="6" name="Freeform 5"/>
            <p:cNvSpPr/>
            <p:nvPr/>
          </p:nvSpPr>
          <p:spPr>
            <a:xfrm>
              <a:off x="5000804" y="2719560"/>
              <a:ext cx="1145623" cy="744655"/>
            </a:xfrm>
            <a:custGeom>
              <a:avLst/>
              <a:gdLst>
                <a:gd name="connsiteX0" fmla="*/ 0 w 1145623"/>
                <a:gd name="connsiteY0" fmla="*/ 124112 h 744655"/>
                <a:gd name="connsiteX1" fmla="*/ 124112 w 1145623"/>
                <a:gd name="connsiteY1" fmla="*/ 0 h 744655"/>
                <a:gd name="connsiteX2" fmla="*/ 1021511 w 1145623"/>
                <a:gd name="connsiteY2" fmla="*/ 0 h 744655"/>
                <a:gd name="connsiteX3" fmla="*/ 1145623 w 1145623"/>
                <a:gd name="connsiteY3" fmla="*/ 124112 h 744655"/>
                <a:gd name="connsiteX4" fmla="*/ 1145623 w 1145623"/>
                <a:gd name="connsiteY4" fmla="*/ 620543 h 744655"/>
                <a:gd name="connsiteX5" fmla="*/ 1021511 w 1145623"/>
                <a:gd name="connsiteY5" fmla="*/ 744655 h 744655"/>
                <a:gd name="connsiteX6" fmla="*/ 124112 w 1145623"/>
                <a:gd name="connsiteY6" fmla="*/ 744655 h 744655"/>
                <a:gd name="connsiteX7" fmla="*/ 0 w 1145623"/>
                <a:gd name="connsiteY7" fmla="*/ 620543 h 744655"/>
                <a:gd name="connsiteX8" fmla="*/ 0 w 1145623"/>
                <a:gd name="connsiteY8" fmla="*/ 124112 h 74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623" h="744655">
                  <a:moveTo>
                    <a:pt x="0" y="124112"/>
                  </a:moveTo>
                  <a:cubicBezTo>
                    <a:pt x="0" y="55567"/>
                    <a:pt x="55567" y="0"/>
                    <a:pt x="124112" y="0"/>
                  </a:cubicBezTo>
                  <a:lnTo>
                    <a:pt x="1021511" y="0"/>
                  </a:lnTo>
                  <a:cubicBezTo>
                    <a:pt x="1090056" y="0"/>
                    <a:pt x="1145623" y="55567"/>
                    <a:pt x="1145623" y="124112"/>
                  </a:cubicBezTo>
                  <a:lnTo>
                    <a:pt x="1145623" y="620543"/>
                  </a:lnTo>
                  <a:cubicBezTo>
                    <a:pt x="1145623" y="689088"/>
                    <a:pt x="1090056" y="744655"/>
                    <a:pt x="1021511" y="744655"/>
                  </a:cubicBezTo>
                  <a:lnTo>
                    <a:pt x="124112" y="744655"/>
                  </a:lnTo>
                  <a:cubicBezTo>
                    <a:pt x="55567" y="744655"/>
                    <a:pt x="0" y="689088"/>
                    <a:pt x="0" y="620543"/>
                  </a:cubicBezTo>
                  <a:lnTo>
                    <a:pt x="0" y="124112"/>
                  </a:lnTo>
                  <a:close/>
                </a:path>
              </a:pathLst>
            </a:custGeom>
            <a:solidFill>
              <a:srgbClr val="00B0F0"/>
            </a:solidFill>
            <a:ln>
              <a:solidFill>
                <a:srgbClr val="3366CC"/>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61" tIns="78261" rIns="78261" bIns="78261" numCol="1" spcCol="1270" anchor="ctr" anchorCtr="0">
              <a:noAutofit/>
            </a:bodyPr>
            <a:lstStyle/>
            <a:p>
              <a:pPr lvl="0" algn="ctr" defTabSz="488950">
                <a:lnSpc>
                  <a:spcPct val="90000"/>
                </a:lnSpc>
                <a:spcBef>
                  <a:spcPct val="0"/>
                </a:spcBef>
                <a:spcAft>
                  <a:spcPct val="35000"/>
                </a:spcAft>
              </a:pPr>
              <a:r>
                <a:rPr lang="en-US" sz="1100" b="1" kern="1200">
                  <a:solidFill>
                    <a:schemeClr val="bg1"/>
                  </a:solidFill>
                </a:rPr>
                <a:t>Learn</a:t>
              </a:r>
            </a:p>
          </p:txBody>
        </p:sp>
        <p:sp>
          <p:nvSpPr>
            <p:cNvPr id="7" name="Freeform 6"/>
            <p:cNvSpPr/>
            <p:nvPr/>
          </p:nvSpPr>
          <p:spPr>
            <a:xfrm>
              <a:off x="4341957" y="3091888"/>
              <a:ext cx="2463317" cy="2463317"/>
            </a:xfrm>
            <a:custGeom>
              <a:avLst/>
              <a:gdLst/>
              <a:ahLst/>
              <a:cxnLst/>
              <a:rect l="0" t="0" r="0" b="0"/>
              <a:pathLst>
                <a:path>
                  <a:moveTo>
                    <a:pt x="1812744" y="145692"/>
                  </a:moveTo>
                  <a:arcTo wR="1231658" hR="1231658" stAng="17889037" swAng="2629084"/>
                </a:path>
              </a:pathLst>
            </a:custGeom>
            <a:noFill/>
          </p:spPr>
          <p:style>
            <a:lnRef idx="1">
              <a:schemeClr val="dk1"/>
            </a:lnRef>
            <a:fillRef idx="0">
              <a:schemeClr val="dk1"/>
            </a:fillRef>
            <a:effectRef idx="0">
              <a:schemeClr val="dk1"/>
            </a:effectRef>
            <a:fontRef idx="minor">
              <a:schemeClr val="tx1">
                <a:hueOff val="0"/>
                <a:satOff val="0"/>
                <a:lumOff val="0"/>
                <a:alphaOff val="0"/>
              </a:schemeClr>
            </a:fontRef>
          </p:style>
        </p:sp>
        <p:sp>
          <p:nvSpPr>
            <p:cNvPr id="8" name="Freeform 7"/>
            <p:cNvSpPr/>
            <p:nvPr/>
          </p:nvSpPr>
          <p:spPr>
            <a:xfrm>
              <a:off x="6232462" y="3951219"/>
              <a:ext cx="1145623" cy="744655"/>
            </a:xfrm>
            <a:custGeom>
              <a:avLst/>
              <a:gdLst>
                <a:gd name="connsiteX0" fmla="*/ 0 w 1145623"/>
                <a:gd name="connsiteY0" fmla="*/ 124112 h 744655"/>
                <a:gd name="connsiteX1" fmla="*/ 124112 w 1145623"/>
                <a:gd name="connsiteY1" fmla="*/ 0 h 744655"/>
                <a:gd name="connsiteX2" fmla="*/ 1021511 w 1145623"/>
                <a:gd name="connsiteY2" fmla="*/ 0 h 744655"/>
                <a:gd name="connsiteX3" fmla="*/ 1145623 w 1145623"/>
                <a:gd name="connsiteY3" fmla="*/ 124112 h 744655"/>
                <a:gd name="connsiteX4" fmla="*/ 1145623 w 1145623"/>
                <a:gd name="connsiteY4" fmla="*/ 620543 h 744655"/>
                <a:gd name="connsiteX5" fmla="*/ 1021511 w 1145623"/>
                <a:gd name="connsiteY5" fmla="*/ 744655 h 744655"/>
                <a:gd name="connsiteX6" fmla="*/ 124112 w 1145623"/>
                <a:gd name="connsiteY6" fmla="*/ 744655 h 744655"/>
                <a:gd name="connsiteX7" fmla="*/ 0 w 1145623"/>
                <a:gd name="connsiteY7" fmla="*/ 620543 h 744655"/>
                <a:gd name="connsiteX8" fmla="*/ 0 w 1145623"/>
                <a:gd name="connsiteY8" fmla="*/ 124112 h 74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623" h="744655">
                  <a:moveTo>
                    <a:pt x="0" y="124112"/>
                  </a:moveTo>
                  <a:cubicBezTo>
                    <a:pt x="0" y="55567"/>
                    <a:pt x="55567" y="0"/>
                    <a:pt x="124112" y="0"/>
                  </a:cubicBezTo>
                  <a:lnTo>
                    <a:pt x="1021511" y="0"/>
                  </a:lnTo>
                  <a:cubicBezTo>
                    <a:pt x="1090056" y="0"/>
                    <a:pt x="1145623" y="55567"/>
                    <a:pt x="1145623" y="124112"/>
                  </a:cubicBezTo>
                  <a:lnTo>
                    <a:pt x="1145623" y="620543"/>
                  </a:lnTo>
                  <a:cubicBezTo>
                    <a:pt x="1145623" y="689088"/>
                    <a:pt x="1090056" y="744655"/>
                    <a:pt x="1021511" y="744655"/>
                  </a:cubicBezTo>
                  <a:lnTo>
                    <a:pt x="124112" y="744655"/>
                  </a:lnTo>
                  <a:cubicBezTo>
                    <a:pt x="55567" y="744655"/>
                    <a:pt x="0" y="689088"/>
                    <a:pt x="0" y="620543"/>
                  </a:cubicBezTo>
                  <a:lnTo>
                    <a:pt x="0" y="124112"/>
                  </a:lnTo>
                  <a:close/>
                </a:path>
              </a:pathLst>
            </a:custGeom>
            <a:solidFill>
              <a:srgbClr val="0070C0"/>
            </a:solidFill>
            <a:ln>
              <a:solidFill>
                <a:srgbClr val="00B0F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61" tIns="78261" rIns="78261" bIns="78261" numCol="1" spcCol="1270" anchor="ctr" anchorCtr="0">
              <a:noAutofit/>
            </a:bodyPr>
            <a:lstStyle/>
            <a:p>
              <a:pPr lvl="0" algn="ctr" defTabSz="488950">
                <a:lnSpc>
                  <a:spcPct val="90000"/>
                </a:lnSpc>
                <a:spcBef>
                  <a:spcPct val="0"/>
                </a:spcBef>
                <a:spcAft>
                  <a:spcPct val="35000"/>
                </a:spcAft>
              </a:pPr>
              <a:r>
                <a:rPr lang="en-US" sz="1100" b="1" kern="1200">
                  <a:solidFill>
                    <a:schemeClr val="bg1"/>
                  </a:solidFill>
                </a:rPr>
                <a:t>Explore &amp; Apply</a:t>
              </a:r>
            </a:p>
          </p:txBody>
        </p:sp>
        <p:sp>
          <p:nvSpPr>
            <p:cNvPr id="9" name="Freeform 8"/>
            <p:cNvSpPr/>
            <p:nvPr/>
          </p:nvSpPr>
          <p:spPr>
            <a:xfrm>
              <a:off x="4393631" y="2956977"/>
              <a:ext cx="2463317" cy="2463317"/>
            </a:xfrm>
            <a:custGeom>
              <a:avLst/>
              <a:gdLst/>
              <a:ahLst/>
              <a:cxnLst/>
              <a:rect l="0" t="0" r="0" b="0"/>
              <a:pathLst>
                <a:path>
                  <a:moveTo>
                    <a:pt x="2350468" y="1746681"/>
                  </a:moveTo>
                  <a:arcTo wR="1231658" hR="1231658" stAng="1483085" swAng="2391135"/>
                </a:path>
              </a:pathLst>
            </a:custGeom>
            <a:noFill/>
          </p:spPr>
          <p:style>
            <a:lnRef idx="1">
              <a:schemeClr val="dk1"/>
            </a:lnRef>
            <a:fillRef idx="0">
              <a:schemeClr val="dk1"/>
            </a:fillRef>
            <a:effectRef idx="0">
              <a:schemeClr val="dk1"/>
            </a:effectRef>
            <a:fontRef idx="minor">
              <a:schemeClr val="tx1">
                <a:hueOff val="0"/>
                <a:satOff val="0"/>
                <a:lumOff val="0"/>
                <a:alphaOff val="0"/>
              </a:schemeClr>
            </a:fontRef>
          </p:style>
        </p:sp>
        <p:sp>
          <p:nvSpPr>
            <p:cNvPr id="10" name="Freeform 9"/>
            <p:cNvSpPr/>
            <p:nvPr/>
          </p:nvSpPr>
          <p:spPr>
            <a:xfrm>
              <a:off x="5000804" y="5087264"/>
              <a:ext cx="1145623" cy="744655"/>
            </a:xfrm>
            <a:custGeom>
              <a:avLst/>
              <a:gdLst>
                <a:gd name="connsiteX0" fmla="*/ 0 w 1145623"/>
                <a:gd name="connsiteY0" fmla="*/ 124112 h 744655"/>
                <a:gd name="connsiteX1" fmla="*/ 124112 w 1145623"/>
                <a:gd name="connsiteY1" fmla="*/ 0 h 744655"/>
                <a:gd name="connsiteX2" fmla="*/ 1021511 w 1145623"/>
                <a:gd name="connsiteY2" fmla="*/ 0 h 744655"/>
                <a:gd name="connsiteX3" fmla="*/ 1145623 w 1145623"/>
                <a:gd name="connsiteY3" fmla="*/ 124112 h 744655"/>
                <a:gd name="connsiteX4" fmla="*/ 1145623 w 1145623"/>
                <a:gd name="connsiteY4" fmla="*/ 620543 h 744655"/>
                <a:gd name="connsiteX5" fmla="*/ 1021511 w 1145623"/>
                <a:gd name="connsiteY5" fmla="*/ 744655 h 744655"/>
                <a:gd name="connsiteX6" fmla="*/ 124112 w 1145623"/>
                <a:gd name="connsiteY6" fmla="*/ 744655 h 744655"/>
                <a:gd name="connsiteX7" fmla="*/ 0 w 1145623"/>
                <a:gd name="connsiteY7" fmla="*/ 620543 h 744655"/>
                <a:gd name="connsiteX8" fmla="*/ 0 w 1145623"/>
                <a:gd name="connsiteY8" fmla="*/ 124112 h 74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623" h="744655">
                  <a:moveTo>
                    <a:pt x="0" y="124112"/>
                  </a:moveTo>
                  <a:cubicBezTo>
                    <a:pt x="0" y="55567"/>
                    <a:pt x="55567" y="0"/>
                    <a:pt x="124112" y="0"/>
                  </a:cubicBezTo>
                  <a:lnTo>
                    <a:pt x="1021511" y="0"/>
                  </a:lnTo>
                  <a:cubicBezTo>
                    <a:pt x="1090056" y="0"/>
                    <a:pt x="1145623" y="55567"/>
                    <a:pt x="1145623" y="124112"/>
                  </a:cubicBezTo>
                  <a:lnTo>
                    <a:pt x="1145623" y="620543"/>
                  </a:lnTo>
                  <a:cubicBezTo>
                    <a:pt x="1145623" y="689088"/>
                    <a:pt x="1090056" y="744655"/>
                    <a:pt x="1021511" y="744655"/>
                  </a:cubicBezTo>
                  <a:lnTo>
                    <a:pt x="124112" y="744655"/>
                  </a:lnTo>
                  <a:cubicBezTo>
                    <a:pt x="55567" y="744655"/>
                    <a:pt x="0" y="689088"/>
                    <a:pt x="0" y="620543"/>
                  </a:cubicBezTo>
                  <a:lnTo>
                    <a:pt x="0" y="124112"/>
                  </a:lnTo>
                  <a:close/>
                </a:path>
              </a:pathLst>
            </a:custGeom>
            <a:solidFill>
              <a:srgbClr val="0070C0"/>
            </a:solidFill>
            <a:ln>
              <a:solidFill>
                <a:srgbClr val="00B0F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61" tIns="78261" rIns="78261" bIns="78261" numCol="1" spcCol="1270" anchor="ctr" anchorCtr="0">
              <a:noAutofit/>
            </a:bodyPr>
            <a:lstStyle/>
            <a:p>
              <a:pPr lvl="0" algn="ctr" defTabSz="488950">
                <a:lnSpc>
                  <a:spcPct val="90000"/>
                </a:lnSpc>
                <a:spcBef>
                  <a:spcPct val="0"/>
                </a:spcBef>
                <a:spcAft>
                  <a:spcPct val="35000"/>
                </a:spcAft>
              </a:pPr>
              <a:r>
                <a:rPr lang="en-US" sz="1100" b="1" kern="1200">
                  <a:solidFill>
                    <a:schemeClr val="bg1"/>
                  </a:solidFill>
                </a:rPr>
                <a:t>Review</a:t>
              </a:r>
            </a:p>
          </p:txBody>
        </p:sp>
        <p:sp>
          <p:nvSpPr>
            <p:cNvPr id="11" name="Freeform 10"/>
            <p:cNvSpPr/>
            <p:nvPr/>
          </p:nvSpPr>
          <p:spPr>
            <a:xfrm>
              <a:off x="4290283" y="2956977"/>
              <a:ext cx="2463317" cy="2463317"/>
            </a:xfrm>
            <a:custGeom>
              <a:avLst/>
              <a:gdLst/>
              <a:ahLst/>
              <a:cxnLst/>
              <a:rect l="0" t="0" r="0" b="0"/>
              <a:pathLst>
                <a:path>
                  <a:moveTo>
                    <a:pt x="702780" y="2343985"/>
                  </a:moveTo>
                  <a:arcTo wR="1231658" hR="1231658" stAng="6925780" swAng="2391135"/>
                </a:path>
              </a:pathLst>
            </a:custGeom>
            <a:noFill/>
          </p:spPr>
          <p:style>
            <a:lnRef idx="1">
              <a:schemeClr val="dk1"/>
            </a:lnRef>
            <a:fillRef idx="0">
              <a:schemeClr val="dk1"/>
            </a:fillRef>
            <a:effectRef idx="0">
              <a:schemeClr val="dk1"/>
            </a:effectRef>
            <a:fontRef idx="minor">
              <a:schemeClr val="tx1">
                <a:hueOff val="0"/>
                <a:satOff val="0"/>
                <a:lumOff val="0"/>
                <a:alphaOff val="0"/>
              </a:schemeClr>
            </a:fontRef>
          </p:style>
        </p:sp>
        <p:sp>
          <p:nvSpPr>
            <p:cNvPr id="12" name="Freeform 11"/>
            <p:cNvSpPr/>
            <p:nvPr/>
          </p:nvSpPr>
          <p:spPr>
            <a:xfrm>
              <a:off x="3769145" y="3951219"/>
              <a:ext cx="1145623" cy="744655"/>
            </a:xfrm>
            <a:custGeom>
              <a:avLst/>
              <a:gdLst>
                <a:gd name="connsiteX0" fmla="*/ 0 w 1145623"/>
                <a:gd name="connsiteY0" fmla="*/ 124112 h 744655"/>
                <a:gd name="connsiteX1" fmla="*/ 124112 w 1145623"/>
                <a:gd name="connsiteY1" fmla="*/ 0 h 744655"/>
                <a:gd name="connsiteX2" fmla="*/ 1021511 w 1145623"/>
                <a:gd name="connsiteY2" fmla="*/ 0 h 744655"/>
                <a:gd name="connsiteX3" fmla="*/ 1145623 w 1145623"/>
                <a:gd name="connsiteY3" fmla="*/ 124112 h 744655"/>
                <a:gd name="connsiteX4" fmla="*/ 1145623 w 1145623"/>
                <a:gd name="connsiteY4" fmla="*/ 620543 h 744655"/>
                <a:gd name="connsiteX5" fmla="*/ 1021511 w 1145623"/>
                <a:gd name="connsiteY5" fmla="*/ 744655 h 744655"/>
                <a:gd name="connsiteX6" fmla="*/ 124112 w 1145623"/>
                <a:gd name="connsiteY6" fmla="*/ 744655 h 744655"/>
                <a:gd name="connsiteX7" fmla="*/ 0 w 1145623"/>
                <a:gd name="connsiteY7" fmla="*/ 620543 h 744655"/>
                <a:gd name="connsiteX8" fmla="*/ 0 w 1145623"/>
                <a:gd name="connsiteY8" fmla="*/ 124112 h 74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623" h="744655">
                  <a:moveTo>
                    <a:pt x="0" y="124112"/>
                  </a:moveTo>
                  <a:cubicBezTo>
                    <a:pt x="0" y="55567"/>
                    <a:pt x="55567" y="0"/>
                    <a:pt x="124112" y="0"/>
                  </a:cubicBezTo>
                  <a:lnTo>
                    <a:pt x="1021511" y="0"/>
                  </a:lnTo>
                  <a:cubicBezTo>
                    <a:pt x="1090056" y="0"/>
                    <a:pt x="1145623" y="55567"/>
                    <a:pt x="1145623" y="124112"/>
                  </a:cubicBezTo>
                  <a:lnTo>
                    <a:pt x="1145623" y="620543"/>
                  </a:lnTo>
                  <a:cubicBezTo>
                    <a:pt x="1145623" y="689088"/>
                    <a:pt x="1090056" y="744655"/>
                    <a:pt x="1021511" y="744655"/>
                  </a:cubicBezTo>
                  <a:lnTo>
                    <a:pt x="124112" y="744655"/>
                  </a:lnTo>
                  <a:cubicBezTo>
                    <a:pt x="55567" y="744655"/>
                    <a:pt x="0" y="689088"/>
                    <a:pt x="0" y="620543"/>
                  </a:cubicBezTo>
                  <a:lnTo>
                    <a:pt x="0" y="124112"/>
                  </a:lnTo>
                  <a:close/>
                </a:path>
              </a:pathLst>
            </a:custGeom>
            <a:solidFill>
              <a:srgbClr val="00B0F0"/>
            </a:solidFill>
            <a:ln>
              <a:solidFill>
                <a:srgbClr val="3366CC"/>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8261" tIns="78261" rIns="78261" bIns="78261" numCol="1" spcCol="1270" anchor="ctr" anchorCtr="0">
              <a:noAutofit/>
            </a:bodyPr>
            <a:lstStyle/>
            <a:p>
              <a:pPr lvl="0" algn="ctr" defTabSz="488950">
                <a:lnSpc>
                  <a:spcPct val="90000"/>
                </a:lnSpc>
                <a:spcBef>
                  <a:spcPct val="0"/>
                </a:spcBef>
                <a:spcAft>
                  <a:spcPct val="35000"/>
                </a:spcAft>
              </a:pPr>
              <a:r>
                <a:rPr lang="en-US" sz="1100" b="1" kern="1200">
                  <a:solidFill>
                    <a:schemeClr val="bg1"/>
                  </a:solidFill>
                </a:rPr>
                <a:t>Plan</a:t>
              </a:r>
            </a:p>
          </p:txBody>
        </p:sp>
        <p:sp>
          <p:nvSpPr>
            <p:cNvPr id="23" name="Freeform 22"/>
            <p:cNvSpPr/>
            <p:nvPr/>
          </p:nvSpPr>
          <p:spPr>
            <a:xfrm>
              <a:off x="4341957" y="3091888"/>
              <a:ext cx="2463317" cy="2463317"/>
            </a:xfrm>
            <a:custGeom>
              <a:avLst/>
              <a:gdLst/>
              <a:ahLst/>
              <a:cxnLst/>
              <a:rect l="0" t="0" r="0" b="0"/>
              <a:pathLst>
                <a:path>
                  <a:moveTo>
                    <a:pt x="60489" y="850415"/>
                  </a:moveTo>
                  <a:arcTo wR="1231658" hR="1231658" stAng="11881879" swAng="2629084"/>
                </a:path>
              </a:pathLst>
            </a:custGeom>
            <a:noFill/>
          </p:spPr>
          <p:style>
            <a:lnRef idx="1">
              <a:schemeClr val="dk1"/>
            </a:lnRef>
            <a:fillRef idx="0">
              <a:schemeClr val="dk1"/>
            </a:fillRef>
            <a:effectRef idx="0">
              <a:schemeClr val="dk1"/>
            </a:effectRef>
            <a:fontRef idx="minor">
              <a:schemeClr val="tx1">
                <a:hueOff val="0"/>
                <a:satOff val="0"/>
                <a:lumOff val="0"/>
                <a:alphaOff val="0"/>
              </a:schemeClr>
            </a:fontRef>
          </p:style>
        </p:sp>
      </p:grpSp>
      <p:sp>
        <p:nvSpPr>
          <p:cNvPr id="20" name="TextBox 19"/>
          <p:cNvSpPr txBox="1"/>
          <p:nvPr/>
        </p:nvSpPr>
        <p:spPr>
          <a:xfrm>
            <a:off x="205390" y="2493389"/>
            <a:ext cx="3111997" cy="4067780"/>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Machine Learning Practitioner Program</a:t>
            </a:r>
          </a:p>
          <a:p>
            <a:endParaRPr lang="en-US" sz="1100" b="1" dirty="0">
              <a:latin typeface="Arial" panose="020B0604020202020204" pitchFamily="34" charset="0"/>
              <a:cs typeface="Arial" panose="020B0604020202020204" pitchFamily="34" charset="0"/>
            </a:endParaRPr>
          </a:p>
          <a:p>
            <a:pPr marL="171450"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Google Developer Machine Learning Crash Course</a:t>
            </a:r>
          </a:p>
          <a:p>
            <a:pPr marL="628650" lvl="1"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ML Concepts</a:t>
            </a:r>
          </a:p>
          <a:p>
            <a:pPr marL="628650" lvl="1"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ML Engineering</a:t>
            </a:r>
          </a:p>
          <a:p>
            <a:pPr marL="628650" lvl="1"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ML Examples</a:t>
            </a:r>
          </a:p>
          <a:p>
            <a:pPr marL="171450"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Data Prep</a:t>
            </a:r>
          </a:p>
          <a:p>
            <a:pPr marL="628650" lvl="1"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Custom Course for Comcast Data Prep</a:t>
            </a:r>
          </a:p>
          <a:p>
            <a:pPr marL="628650" lvl="1"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Google Data Prep Course</a:t>
            </a:r>
          </a:p>
          <a:p>
            <a:pPr marL="171450" indent="-171450">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Assessment of learned skills via labs</a:t>
            </a:r>
          </a:p>
        </p:txBody>
      </p:sp>
      <p:sp>
        <p:nvSpPr>
          <p:cNvPr id="21" name="Rounded Rectangle 20"/>
          <p:cNvSpPr/>
          <p:nvPr/>
        </p:nvSpPr>
        <p:spPr>
          <a:xfrm>
            <a:off x="3505200" y="6154504"/>
            <a:ext cx="304800" cy="228600"/>
          </a:xfrm>
          <a:prstGeom prst="roundRect">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ounded Rectangle 21"/>
          <p:cNvSpPr/>
          <p:nvPr/>
        </p:nvSpPr>
        <p:spPr>
          <a:xfrm>
            <a:off x="3505200" y="5819761"/>
            <a:ext cx="304800" cy="228600"/>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5" name="Straight Connector 24"/>
          <p:cNvCxnSpPr/>
          <p:nvPr/>
        </p:nvCxnSpPr>
        <p:spPr>
          <a:xfrm>
            <a:off x="7328187" y="4455189"/>
            <a:ext cx="232340" cy="78936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274" y="5047986"/>
            <a:ext cx="822253" cy="196563"/>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80041" y="5795102"/>
            <a:ext cx="2426442"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Self-directed activities</a:t>
            </a:r>
          </a:p>
        </p:txBody>
      </p:sp>
      <p:sp>
        <p:nvSpPr>
          <p:cNvPr id="30" name="TextBox 29"/>
          <p:cNvSpPr txBox="1"/>
          <p:nvPr/>
        </p:nvSpPr>
        <p:spPr>
          <a:xfrm>
            <a:off x="3880041" y="6071816"/>
            <a:ext cx="2426442"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PAL-assisted activities</a:t>
            </a:r>
          </a:p>
        </p:txBody>
      </p:sp>
      <p:sp>
        <p:nvSpPr>
          <p:cNvPr id="31" name="TextBox 30"/>
          <p:cNvSpPr txBox="1"/>
          <p:nvPr/>
        </p:nvSpPr>
        <p:spPr>
          <a:xfrm>
            <a:off x="7500949" y="5177583"/>
            <a:ext cx="1032474" cy="600164"/>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Experiential</a:t>
            </a:r>
          </a:p>
          <a:p>
            <a:r>
              <a:rPr lang="en-US" sz="1100" b="1">
                <a:latin typeface="Arial" panose="020B0604020202020204" pitchFamily="34" charset="0"/>
                <a:cs typeface="Arial" panose="020B0604020202020204" pitchFamily="34" charset="0"/>
              </a:rPr>
              <a:t>Learning</a:t>
            </a:r>
          </a:p>
          <a:p>
            <a:r>
              <a:rPr lang="en-US" sz="1100" b="1">
                <a:latin typeface="Arial" panose="020B0604020202020204" pitchFamily="34" charset="0"/>
                <a:cs typeface="Arial" panose="020B0604020202020204" pitchFamily="34" charset="0"/>
              </a:rPr>
              <a:t>Activities</a:t>
            </a:r>
          </a:p>
        </p:txBody>
      </p:sp>
    </p:spTree>
    <p:custDataLst>
      <p:tags r:id="rId1"/>
    </p:custDataLst>
    <p:extLst>
      <p:ext uri="{BB962C8B-B14F-4D97-AF65-F5344CB8AC3E}">
        <p14:creationId xmlns:p14="http://schemas.microsoft.com/office/powerpoint/2010/main" val="1952156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12700">
              <a:lnSpc>
                <a:spcPts val="910"/>
              </a:lnSpc>
            </a:pPr>
            <a:r>
              <a:rPr lang="en-US" b="1" spc="-5" smtClean="0"/>
              <a:t>Proprietary </a:t>
            </a:r>
            <a:r>
              <a:rPr lang="en-US" b="1" smtClean="0"/>
              <a:t>and Confidential. </a:t>
            </a:r>
            <a:r>
              <a:rPr lang="en-US" spc="-10" smtClean="0"/>
              <a:t>Property </a:t>
            </a:r>
            <a:r>
              <a:rPr lang="en-US" smtClean="0"/>
              <a:t>of</a:t>
            </a:r>
            <a:r>
              <a:rPr lang="en-US" spc="20" smtClean="0"/>
              <a:t> </a:t>
            </a:r>
            <a:r>
              <a:rPr lang="en-US" spc="-5" smtClean="0"/>
              <a:t>Comcast.</a:t>
            </a:r>
            <a:endParaRPr lang="en-US" spc="-5"/>
          </a:p>
        </p:txBody>
      </p:sp>
      <p:sp>
        <p:nvSpPr>
          <p:cNvPr id="3" name="Slide Number Placeholder 2"/>
          <p:cNvSpPr>
            <a:spLocks noGrp="1"/>
          </p:cNvSpPr>
          <p:nvPr>
            <p:ph type="sldNum" sz="quarter" idx="11"/>
          </p:nvPr>
        </p:nvSpPr>
        <p:spPr/>
        <p:txBody>
          <a:bodyPr/>
          <a:lstStyle/>
          <a:p>
            <a:pPr marL="59055">
              <a:lnSpc>
                <a:spcPts val="915"/>
              </a:lnSpc>
            </a:pPr>
            <a:fld id="{81D60167-4931-47E6-BA6A-407CBD079E47}" type="slidenum">
              <a:rPr lang="en-US" smtClean="0"/>
              <a:t>8</a:t>
            </a:fld>
            <a:endParaRPr lang="en-US"/>
          </a:p>
        </p:txBody>
      </p:sp>
      <p:sp>
        <p:nvSpPr>
          <p:cNvPr id="4" name="OTLSHAPE_TB_00000000000000000000000000000000_LeftEndCaps" hidden="1"/>
          <p:cNvSpPr txBox="1"/>
          <p:nvPr>
            <p:custDataLst>
              <p:tags r:id="rId2"/>
            </p:custDataLst>
          </p:nvPr>
        </p:nvSpPr>
        <p:spPr>
          <a:xfrm>
            <a:off x="254000" y="5130969"/>
            <a:ext cx="469900" cy="279061"/>
          </a:xfrm>
          <a:prstGeom prst="rect">
            <a:avLst/>
          </a:prstGeom>
          <a:noFill/>
        </p:spPr>
        <p:txBody>
          <a:bodyPr vert="horz" wrap="none" lIns="0" tIns="0" rIns="0" bIns="0" rtlCol="0" anchor="ctr" anchorCtr="0">
            <a:spAutoFit/>
          </a:bodyPr>
          <a:lstStyle/>
          <a:p>
            <a:pPr algn="ctr"/>
            <a:r>
              <a:rPr lang="en-US" b="1" smtClean="0">
                <a:solidFill>
                  <a:srgbClr val="ED7D31"/>
                </a:solidFill>
                <a:latin typeface="Calibri" panose="020F0502020204030204" pitchFamily="34" charset="0"/>
              </a:rPr>
              <a:t>2018</a:t>
            </a:r>
            <a:endParaRPr lang="en-US" b="1">
              <a:solidFill>
                <a:srgbClr val="ED7D31"/>
              </a:solidFill>
              <a:latin typeface="Calibri" panose="020F0502020204030204" pitchFamily="34" charset="0"/>
            </a:endParaRPr>
          </a:p>
        </p:txBody>
      </p:sp>
      <p:sp>
        <p:nvSpPr>
          <p:cNvPr id="5" name="OTLSHAPE_TB_00000000000000000000000000000000_RightEndCaps"/>
          <p:cNvSpPr txBox="1"/>
          <p:nvPr>
            <p:custDataLst>
              <p:tags r:id="rId3"/>
            </p:custDataLst>
          </p:nvPr>
        </p:nvSpPr>
        <p:spPr>
          <a:xfrm>
            <a:off x="7909791" y="4473194"/>
            <a:ext cx="451662" cy="279061"/>
          </a:xfrm>
          <a:prstGeom prst="rect">
            <a:avLst/>
          </a:prstGeom>
          <a:noFill/>
        </p:spPr>
        <p:txBody>
          <a:bodyPr vert="horz" wrap="none" lIns="0" tIns="0" rIns="0" bIns="0" rtlCol="0" anchor="ctr" anchorCtr="0">
            <a:spAutoFit/>
          </a:bodyPr>
          <a:lstStyle/>
          <a:p>
            <a:pPr algn="ctr"/>
            <a:r>
              <a:rPr lang="en-US" b="1" spc="-38" smtClean="0">
                <a:solidFill>
                  <a:srgbClr val="ED7D31"/>
                </a:solidFill>
                <a:latin typeface="Calibri" panose="020F0502020204030204" pitchFamily="34" charset="0"/>
              </a:rPr>
              <a:t>2018</a:t>
            </a:r>
            <a:endParaRPr lang="en-US" b="1" spc="-38">
              <a:solidFill>
                <a:srgbClr val="ED7D31"/>
              </a:solidFill>
              <a:latin typeface="Calibri" panose="020F0502020204030204" pitchFamily="34" charset="0"/>
            </a:endParaRPr>
          </a:p>
        </p:txBody>
      </p:sp>
      <p:sp>
        <p:nvSpPr>
          <p:cNvPr id="6" name="OTLSHAPE_TB_00000000000000000000000000000000_ScaleContainer"/>
          <p:cNvSpPr/>
          <p:nvPr>
            <p:custDataLst>
              <p:tags r:id="rId4"/>
            </p:custDataLst>
          </p:nvPr>
        </p:nvSpPr>
        <p:spPr>
          <a:xfrm>
            <a:off x="327722" y="4485725"/>
            <a:ext cx="7467600" cy="254000"/>
          </a:xfrm>
          <a:prstGeom prst="roundRect">
            <a:avLst/>
          </a:prstGeom>
          <a:gradFill flip="none" rotWithShape="1">
            <a:gsLst>
              <a:gs pos="0">
                <a:srgbClr val="44546A"/>
              </a:gs>
              <a:gs pos="100000">
                <a:srgbClr val="52667F"/>
              </a:gs>
            </a:gsLst>
            <a:lin ang="5400000" scaled="1"/>
            <a:tileRect/>
          </a:gradFill>
          <a:ln w="25400" cap="flat" cmpd="sng" algn="ctr">
            <a:noFill/>
            <a:prstDash val="solid"/>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TLSHAPE_TB_00000000000000000000000000000000_ElapsedTime"/>
          <p:cNvSpPr/>
          <p:nvPr>
            <p:custDataLst>
              <p:tags r:id="rId5"/>
            </p:custDataLst>
          </p:nvPr>
        </p:nvSpPr>
        <p:spPr>
          <a:xfrm>
            <a:off x="327722" y="4688925"/>
            <a:ext cx="1917700" cy="50800"/>
          </a:xfrm>
          <a:prstGeom prst="roundRect">
            <a:avLst/>
          </a:prstGeom>
          <a:solidFill>
            <a:srgbClr val="FF0000">
              <a:alpha val="74902"/>
            </a:srgbClr>
          </a:solidFill>
          <a:ln w="25400" cap="flat" cmpd="sng" algn="ctr">
            <a:noFill/>
            <a:prstDash val="solid"/>
          </a:ln>
          <a:effectLst/>
          <a:scene3d>
            <a:camera prst="orthographicFront"/>
            <a:lightRig rig="threePt" dir="t">
              <a:rot lat="0" lon="0" rev="0"/>
            </a:lightRig>
          </a:scene3d>
          <a:sp3d>
            <a:bevelT w="12700" h="13970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TodayMarkerShape"/>
          <p:cNvSpPr/>
          <p:nvPr>
            <p:custDataLst>
              <p:tags r:id="rId6"/>
            </p:custDataLst>
          </p:nvPr>
        </p:nvSpPr>
        <p:spPr>
          <a:xfrm>
            <a:off x="2201549" y="4739725"/>
            <a:ext cx="76200" cy="84667"/>
          </a:xfrm>
          <a:prstGeom prst="triangle">
            <a:avLst/>
          </a:prstGeom>
          <a:solidFill>
            <a:srgbClr val="FF0000"/>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TLSHAPE_TB_00000000000000000000000000000000_TodayMarkerText"/>
          <p:cNvSpPr txBox="1"/>
          <p:nvPr>
            <p:custDataLst>
              <p:tags r:id="rId7"/>
            </p:custDataLst>
          </p:nvPr>
        </p:nvSpPr>
        <p:spPr>
          <a:xfrm>
            <a:off x="2057706" y="4824392"/>
            <a:ext cx="368300" cy="186055"/>
          </a:xfrm>
          <a:prstGeom prst="rect">
            <a:avLst/>
          </a:prstGeom>
          <a:noFill/>
        </p:spPr>
        <p:txBody>
          <a:bodyPr vert="horz" wrap="none" lIns="0" tIns="0" rIns="0" bIns="0" rtlCol="0" anchor="ctr" anchorCtr="0">
            <a:spAutoFit/>
          </a:bodyPr>
          <a:lstStyle/>
          <a:p>
            <a:pPr algn="ctr"/>
            <a:r>
              <a:rPr lang="en-US" sz="1200" spc="-12" smtClean="0">
                <a:solidFill>
                  <a:schemeClr val="dk1"/>
                </a:solidFill>
                <a:latin typeface="Calibri" panose="020F0502020204030204" pitchFamily="34" charset="0"/>
              </a:rPr>
              <a:t>Today</a:t>
            </a:r>
            <a:endParaRPr lang="en-US" sz="1200" spc="-12">
              <a:solidFill>
                <a:schemeClr val="dk1"/>
              </a:solidFill>
              <a:latin typeface="Calibri" panose="020F0502020204030204" pitchFamily="34" charset="0"/>
            </a:endParaRPr>
          </a:p>
        </p:txBody>
      </p:sp>
      <p:sp>
        <p:nvSpPr>
          <p:cNvPr id="10" name="OTLSHAPE_TB_00000000000000000000000000000000_TimescaleInterval1"/>
          <p:cNvSpPr txBox="1"/>
          <p:nvPr>
            <p:custDataLst>
              <p:tags r:id="rId8"/>
            </p:custDataLst>
          </p:nvPr>
        </p:nvSpPr>
        <p:spPr>
          <a:xfrm>
            <a:off x="391222" y="4523825"/>
            <a:ext cx="211148" cy="177800"/>
          </a:xfrm>
          <a:prstGeom prst="rect">
            <a:avLst/>
          </a:prstGeom>
          <a:noFill/>
        </p:spPr>
        <p:txBody>
          <a:bodyPr vert="horz" wrap="none" lIns="0" tIns="0" rIns="0" bIns="0" rtlCol="0" anchor="ctr" anchorCtr="0">
            <a:noAutofit/>
          </a:bodyPr>
          <a:lstStyle/>
          <a:p>
            <a:r>
              <a:rPr lang="en-US" sz="1200" spc="-22" smtClean="0">
                <a:solidFill>
                  <a:schemeClr val="lt1"/>
                </a:solidFill>
                <a:latin typeface="Calibri" panose="020F0502020204030204" pitchFamily="34" charset="0"/>
              </a:rPr>
              <a:t>Oct</a:t>
            </a:r>
            <a:endParaRPr lang="en-US" sz="1200" spc="-22">
              <a:solidFill>
                <a:schemeClr val="lt1"/>
              </a:solidFill>
              <a:latin typeface="Calibri" panose="020F0502020204030204" pitchFamily="34" charset="0"/>
            </a:endParaRPr>
          </a:p>
        </p:txBody>
      </p:sp>
      <p:sp>
        <p:nvSpPr>
          <p:cNvPr id="11" name="OTLSHAPE_TB_00000000000000000000000000000000_TimescaleInterval2"/>
          <p:cNvSpPr txBox="1"/>
          <p:nvPr>
            <p:custDataLst>
              <p:tags r:id="rId9"/>
            </p:custDataLst>
          </p:nvPr>
        </p:nvSpPr>
        <p:spPr>
          <a:xfrm>
            <a:off x="2903257" y="4523825"/>
            <a:ext cx="249364" cy="177800"/>
          </a:xfrm>
          <a:prstGeom prst="rect">
            <a:avLst/>
          </a:prstGeom>
          <a:noFill/>
        </p:spPr>
        <p:txBody>
          <a:bodyPr vert="horz" wrap="none" lIns="0" tIns="0" rIns="0" bIns="0" rtlCol="0" anchor="ctr" anchorCtr="0">
            <a:noAutofit/>
          </a:bodyPr>
          <a:lstStyle/>
          <a:p>
            <a:r>
              <a:rPr lang="en-US" sz="1200" spc="-20" smtClean="0">
                <a:solidFill>
                  <a:schemeClr val="lt1"/>
                </a:solidFill>
                <a:latin typeface="Calibri" panose="020F0502020204030204" pitchFamily="34" charset="0"/>
              </a:rPr>
              <a:t>Nov</a:t>
            </a:r>
            <a:endParaRPr lang="en-US" sz="1200" spc="-20">
              <a:solidFill>
                <a:schemeClr val="lt1"/>
              </a:solidFill>
              <a:latin typeface="Calibri" panose="020F0502020204030204" pitchFamily="34" charset="0"/>
            </a:endParaRPr>
          </a:p>
        </p:txBody>
      </p:sp>
      <p:sp>
        <p:nvSpPr>
          <p:cNvPr id="12" name="OTLSHAPE_TB_00000000000000000000000000000000_TimescaleInterval3"/>
          <p:cNvSpPr txBox="1"/>
          <p:nvPr>
            <p:custDataLst>
              <p:tags r:id="rId10"/>
            </p:custDataLst>
          </p:nvPr>
        </p:nvSpPr>
        <p:spPr>
          <a:xfrm>
            <a:off x="5334258" y="4523825"/>
            <a:ext cx="237244" cy="177800"/>
          </a:xfrm>
          <a:prstGeom prst="rect">
            <a:avLst/>
          </a:prstGeom>
          <a:noFill/>
        </p:spPr>
        <p:txBody>
          <a:bodyPr vert="horz" wrap="none" lIns="0" tIns="0" rIns="0" bIns="0" rtlCol="0" anchor="ctr" anchorCtr="0">
            <a:noAutofit/>
          </a:bodyPr>
          <a:lstStyle/>
          <a:p>
            <a:r>
              <a:rPr lang="en-US" sz="1200" spc="-22" smtClean="0">
                <a:solidFill>
                  <a:schemeClr val="lt1"/>
                </a:solidFill>
                <a:latin typeface="Calibri" panose="020F0502020204030204" pitchFamily="34" charset="0"/>
              </a:rPr>
              <a:t>Dec</a:t>
            </a:r>
            <a:endParaRPr lang="en-US" sz="1200" spc="-22">
              <a:solidFill>
                <a:schemeClr val="lt1"/>
              </a:solidFill>
              <a:latin typeface="Calibri" panose="020F0502020204030204" pitchFamily="34" charset="0"/>
            </a:endParaRPr>
          </a:p>
        </p:txBody>
      </p:sp>
      <p:sp>
        <p:nvSpPr>
          <p:cNvPr id="13" name="OTLSHAPE_TB_00000000000000000000000000000000_ScaleMarking1"/>
          <p:cNvSpPr txBox="1"/>
          <p:nvPr>
            <p:custDataLst>
              <p:tags r:id="rId11"/>
            </p:custDataLst>
          </p:nvPr>
        </p:nvSpPr>
        <p:spPr>
          <a:xfrm>
            <a:off x="391222" y="4299670"/>
            <a:ext cx="304955" cy="186055"/>
          </a:xfrm>
          <a:prstGeom prst="rect">
            <a:avLst/>
          </a:prstGeom>
          <a:noFill/>
        </p:spPr>
        <p:txBody>
          <a:bodyPr vert="horz" wrap="none" lIns="0" tIns="0" rIns="0" bIns="0" rtlCol="0" anchor="ctr" anchorCtr="0">
            <a:noAutofit/>
          </a:bodyPr>
          <a:lstStyle/>
          <a:p>
            <a:r>
              <a:rPr lang="en-US" sz="1200" spc="-20" smtClean="0">
                <a:solidFill>
                  <a:srgbClr val="44546A"/>
                </a:solidFill>
                <a:latin typeface="Calibri" panose="020F0502020204030204" pitchFamily="34" charset="0"/>
              </a:rPr>
              <a:t>2018</a:t>
            </a:r>
            <a:endParaRPr lang="en-US" sz="1200" spc="-20">
              <a:solidFill>
                <a:srgbClr val="44546A"/>
              </a:solidFill>
              <a:latin typeface="Calibri" panose="020F0502020204030204" pitchFamily="34" charset="0"/>
            </a:endParaRPr>
          </a:p>
        </p:txBody>
      </p:sp>
      <p:sp>
        <p:nvSpPr>
          <p:cNvPr id="14" name="OTLSHAPE_T_dff854f5d32c4063bba85d1015c799af_Shape"/>
          <p:cNvSpPr/>
          <p:nvPr>
            <p:custDataLst>
              <p:tags r:id="rId12"/>
            </p:custDataLst>
          </p:nvPr>
        </p:nvSpPr>
        <p:spPr>
          <a:xfrm>
            <a:off x="2596657" y="1706542"/>
            <a:ext cx="889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TLSHAPE_T_dff854f5d32c4063bba85d1015c799af_ShapePercentage" hidden="1"/>
          <p:cNvSpPr/>
          <p:nvPr>
            <p:custDataLst>
              <p:tags r:id="rId13"/>
            </p:custDataLst>
          </p:nvPr>
        </p:nvSpPr>
        <p:spPr>
          <a:xfrm>
            <a:off x="3113400" y="2364317"/>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TLSHAPE_T_dff854f5d32c4063bba85d1015c799af_Duration" hidden="1"/>
          <p:cNvSpPr txBox="1"/>
          <p:nvPr>
            <p:custDataLst>
              <p:tags r:id="rId14"/>
            </p:custDataLst>
          </p:nvPr>
        </p:nvSpPr>
        <p:spPr>
          <a:xfrm>
            <a:off x="0" y="2342557"/>
            <a:ext cx="2794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1 day</a:t>
            </a:r>
            <a:endParaRPr lang="en-US" sz="1000">
              <a:solidFill>
                <a:srgbClr val="ED7D31"/>
              </a:solidFill>
              <a:latin typeface="Calibri" panose="020F0502020204030204" pitchFamily="34" charset="0"/>
            </a:endParaRPr>
          </a:p>
        </p:txBody>
      </p:sp>
      <p:sp>
        <p:nvSpPr>
          <p:cNvPr id="17" name="OTLSHAPE_T_dff854f5d32c4063bba85d1015c799af_TextPercentage" hidden="1"/>
          <p:cNvSpPr txBox="1"/>
          <p:nvPr>
            <p:custDataLst>
              <p:tags r:id="rId15"/>
            </p:custDataLst>
          </p:nvPr>
        </p:nvSpPr>
        <p:spPr>
          <a:xfrm>
            <a:off x="0" y="2497582"/>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18" name="OTLSHAPE_T_dff854f5d32c4063bba85d1015c799af_StartDate" hidden="1"/>
          <p:cNvSpPr txBox="1"/>
          <p:nvPr>
            <p:custDataLst>
              <p:tags r:id="rId16"/>
            </p:custDataLst>
          </p:nvPr>
        </p:nvSpPr>
        <p:spPr>
          <a:xfrm>
            <a:off x="0" y="2497582"/>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19" name="OTLSHAPE_T_dff854f5d32c4063bba85d1015c799af_EndDate" hidden="1"/>
          <p:cNvSpPr txBox="1"/>
          <p:nvPr>
            <p:custDataLst>
              <p:tags r:id="rId17"/>
            </p:custDataLst>
          </p:nvPr>
        </p:nvSpPr>
        <p:spPr>
          <a:xfrm>
            <a:off x="0" y="2497582"/>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20" name="OTLSHAPE_T_dff854f5d32c4063bba85d1015c799af_JoinedDate"/>
          <p:cNvSpPr txBox="1"/>
          <p:nvPr>
            <p:custDataLst>
              <p:tags r:id="rId18"/>
            </p:custDataLst>
          </p:nvPr>
        </p:nvSpPr>
        <p:spPr>
          <a:xfrm>
            <a:off x="2208037" y="1692529"/>
            <a:ext cx="342900" cy="155025"/>
          </a:xfrm>
          <a:prstGeom prst="rect">
            <a:avLst/>
          </a:prstGeom>
          <a:noFill/>
        </p:spPr>
        <p:txBody>
          <a:bodyPr vert="horz" wrap="square" lIns="0" tIns="0" rIns="0" bIns="0" rtlCol="0" anchor="ctr" anchorCtr="0">
            <a:spAutoFit/>
          </a:bodyPr>
          <a:lstStyle/>
          <a:p>
            <a:pPr algn="r"/>
            <a:r>
              <a:rPr lang="en-US" sz="1000" spc="-6" smtClean="0">
                <a:solidFill>
                  <a:srgbClr val="44546A"/>
                </a:solidFill>
                <a:latin typeface="Calibri" panose="020F0502020204030204" pitchFamily="34" charset="0"/>
              </a:rPr>
              <a:t>Oct 29</a:t>
            </a:r>
            <a:endParaRPr lang="en-US" sz="1000" spc="-6">
              <a:solidFill>
                <a:srgbClr val="44546A"/>
              </a:solidFill>
              <a:latin typeface="Calibri" panose="020F0502020204030204" pitchFamily="34" charset="0"/>
            </a:endParaRPr>
          </a:p>
        </p:txBody>
      </p:sp>
      <p:sp>
        <p:nvSpPr>
          <p:cNvPr id="21" name="OTLSHAPE_T_dff854f5d32c4063bba85d1015c799af_Title"/>
          <p:cNvSpPr txBox="1"/>
          <p:nvPr>
            <p:custDataLst>
              <p:tags r:id="rId19"/>
            </p:custDataLst>
          </p:nvPr>
        </p:nvSpPr>
        <p:spPr>
          <a:xfrm>
            <a:off x="2728434" y="1684782"/>
            <a:ext cx="1130300" cy="170519"/>
          </a:xfrm>
          <a:prstGeom prst="rect">
            <a:avLst/>
          </a:prstGeom>
          <a:noFill/>
        </p:spPr>
        <p:txBody>
          <a:bodyPr vert="horz" wrap="square" lIns="0" tIns="0" rIns="0" bIns="0" rtlCol="0" anchor="ctr" anchorCtr="0">
            <a:spAutoFit/>
          </a:bodyPr>
          <a:lstStyle/>
          <a:p>
            <a:r>
              <a:rPr lang="en-US" sz="1100" b="1" spc="-10" smtClean="0">
                <a:solidFill>
                  <a:schemeClr val="dk1"/>
                </a:solidFill>
                <a:latin typeface="Calibri" panose="020F0502020204030204" pitchFamily="34" charset="0"/>
              </a:rPr>
              <a:t>Kickoff/Orientation</a:t>
            </a:r>
            <a:endParaRPr lang="en-US" sz="1100" b="1" spc="-10">
              <a:solidFill>
                <a:schemeClr val="dk1"/>
              </a:solidFill>
              <a:latin typeface="Calibri" panose="020F0502020204030204" pitchFamily="34" charset="0"/>
            </a:endParaRPr>
          </a:p>
        </p:txBody>
      </p:sp>
      <p:sp>
        <p:nvSpPr>
          <p:cNvPr id="22" name="OTLSHAPE_T_cd637ada6ece49299bcc0e2e357a1eb4_Shape"/>
          <p:cNvSpPr/>
          <p:nvPr>
            <p:custDataLst>
              <p:tags r:id="rId20"/>
            </p:custDataLst>
          </p:nvPr>
        </p:nvSpPr>
        <p:spPr>
          <a:xfrm>
            <a:off x="2596657" y="1940560"/>
            <a:ext cx="21082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TLSHAPE_T_cd637ada6ece49299bcc0e2e357a1eb4_ShapePercentage" hidden="1"/>
          <p:cNvSpPr/>
          <p:nvPr>
            <p:custDataLst>
              <p:tags r:id="rId21"/>
            </p:custDataLst>
          </p:nvPr>
        </p:nvSpPr>
        <p:spPr>
          <a:xfrm>
            <a:off x="3113400" y="2598335"/>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TLSHAPE_T_cd637ada6ece49299bcc0e2e357a1eb4_Duration" hidden="1"/>
          <p:cNvSpPr txBox="1"/>
          <p:nvPr>
            <p:custDataLst>
              <p:tags r:id="rId22"/>
            </p:custDataLst>
          </p:nvPr>
        </p:nvSpPr>
        <p:spPr>
          <a:xfrm>
            <a:off x="0" y="2576576"/>
            <a:ext cx="3937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20 days</a:t>
            </a:r>
            <a:endParaRPr lang="en-US" sz="1000">
              <a:solidFill>
                <a:srgbClr val="ED7D31"/>
              </a:solidFill>
              <a:latin typeface="Calibri" panose="020F0502020204030204" pitchFamily="34" charset="0"/>
            </a:endParaRPr>
          </a:p>
        </p:txBody>
      </p:sp>
      <p:sp>
        <p:nvSpPr>
          <p:cNvPr id="25" name="OTLSHAPE_T_cd637ada6ece49299bcc0e2e357a1eb4_TextPercentage" hidden="1"/>
          <p:cNvSpPr txBox="1"/>
          <p:nvPr>
            <p:custDataLst>
              <p:tags r:id="rId23"/>
            </p:custDataLst>
          </p:nvPr>
        </p:nvSpPr>
        <p:spPr>
          <a:xfrm>
            <a:off x="0" y="2731601"/>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26" name="OTLSHAPE_T_cd637ada6ece49299bcc0e2e357a1eb4_StartDate" hidden="1"/>
          <p:cNvSpPr txBox="1"/>
          <p:nvPr>
            <p:custDataLst>
              <p:tags r:id="rId24"/>
            </p:custDataLst>
          </p:nvPr>
        </p:nvSpPr>
        <p:spPr>
          <a:xfrm>
            <a:off x="0" y="2731601"/>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27" name="OTLSHAPE_T_cd637ada6ece49299bcc0e2e357a1eb4_EndDate" hidden="1"/>
          <p:cNvSpPr txBox="1"/>
          <p:nvPr>
            <p:custDataLst>
              <p:tags r:id="rId25"/>
            </p:custDataLst>
          </p:nvPr>
        </p:nvSpPr>
        <p:spPr>
          <a:xfrm>
            <a:off x="0" y="2731601"/>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28" name="OTLSHAPE_T_cd637ada6ece49299bcc0e2e357a1eb4_JoinedDate"/>
          <p:cNvSpPr txBox="1"/>
          <p:nvPr>
            <p:custDataLst>
              <p:tags r:id="rId26"/>
            </p:custDataLst>
          </p:nvPr>
        </p:nvSpPr>
        <p:spPr>
          <a:xfrm>
            <a:off x="1748508" y="1926548"/>
            <a:ext cx="8001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Oct 29 - Nov 23</a:t>
            </a:r>
            <a:endParaRPr lang="en-US" sz="1000" spc="-4">
              <a:solidFill>
                <a:srgbClr val="44546A"/>
              </a:solidFill>
              <a:latin typeface="Calibri" panose="020F0502020204030204" pitchFamily="34" charset="0"/>
            </a:endParaRPr>
          </a:p>
        </p:txBody>
      </p:sp>
      <p:sp>
        <p:nvSpPr>
          <p:cNvPr id="29" name="OTLSHAPE_T_cd637ada6ece49299bcc0e2e357a1eb4_Title"/>
          <p:cNvSpPr txBox="1"/>
          <p:nvPr>
            <p:custDataLst>
              <p:tags r:id="rId27"/>
            </p:custDataLst>
          </p:nvPr>
        </p:nvSpPr>
        <p:spPr>
          <a:xfrm>
            <a:off x="4754268" y="1918801"/>
            <a:ext cx="1968500" cy="170519"/>
          </a:xfrm>
          <a:prstGeom prst="rect">
            <a:avLst/>
          </a:prstGeom>
          <a:noFill/>
        </p:spPr>
        <p:txBody>
          <a:bodyPr vert="horz" wrap="square" lIns="0" tIns="0" rIns="0" bIns="0" rtlCol="0" anchor="ctr" anchorCtr="0">
            <a:spAutoFit/>
          </a:bodyPr>
          <a:lstStyle/>
          <a:p>
            <a:r>
              <a:rPr lang="en-US" sz="1100" b="1" spc="-4" smtClean="0">
                <a:solidFill>
                  <a:schemeClr val="dk1"/>
                </a:solidFill>
                <a:latin typeface="Calibri" panose="020F0502020204030204" pitchFamily="34" charset="0"/>
              </a:rPr>
              <a:t>Google ML Crash Course Concepts</a:t>
            </a:r>
            <a:endParaRPr lang="en-US" sz="1100" b="1" spc="-4">
              <a:solidFill>
                <a:schemeClr val="dk1"/>
              </a:solidFill>
              <a:latin typeface="Calibri" panose="020F0502020204030204" pitchFamily="34" charset="0"/>
            </a:endParaRPr>
          </a:p>
        </p:txBody>
      </p:sp>
      <p:sp>
        <p:nvSpPr>
          <p:cNvPr id="30" name="OTLSHAPE_T_812411b3f56c4f4f90844bdf0f8125e7_Shape"/>
          <p:cNvSpPr/>
          <p:nvPr>
            <p:custDataLst>
              <p:tags r:id="rId28"/>
            </p:custDataLst>
          </p:nvPr>
        </p:nvSpPr>
        <p:spPr>
          <a:xfrm>
            <a:off x="4298358" y="2259838"/>
            <a:ext cx="4064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TLSHAPE_T_812411b3f56c4f4f90844bdf0f8125e7_ShapePercentage" hidden="1"/>
          <p:cNvSpPr/>
          <p:nvPr>
            <p:custDataLst>
              <p:tags r:id="rId29"/>
            </p:custDataLst>
          </p:nvPr>
        </p:nvSpPr>
        <p:spPr>
          <a:xfrm>
            <a:off x="4815101" y="2917613"/>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TLSHAPE_T_812411b3f56c4f4f90844bdf0f8125e7_Duration" hidden="1"/>
          <p:cNvSpPr txBox="1"/>
          <p:nvPr>
            <p:custDataLst>
              <p:tags r:id="rId30"/>
            </p:custDataLst>
          </p:nvPr>
        </p:nvSpPr>
        <p:spPr>
          <a:xfrm>
            <a:off x="0" y="2810595"/>
            <a:ext cx="3302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5 days</a:t>
            </a:r>
            <a:endParaRPr lang="en-US" sz="1000">
              <a:solidFill>
                <a:srgbClr val="ED7D31"/>
              </a:solidFill>
              <a:latin typeface="Calibri" panose="020F0502020204030204" pitchFamily="34" charset="0"/>
            </a:endParaRPr>
          </a:p>
        </p:txBody>
      </p:sp>
      <p:sp>
        <p:nvSpPr>
          <p:cNvPr id="33" name="OTLSHAPE_T_812411b3f56c4f4f90844bdf0f8125e7_TextPercentage" hidden="1"/>
          <p:cNvSpPr txBox="1"/>
          <p:nvPr>
            <p:custDataLst>
              <p:tags r:id="rId31"/>
            </p:custDataLst>
          </p:nvPr>
        </p:nvSpPr>
        <p:spPr>
          <a:xfrm>
            <a:off x="0" y="2965619"/>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34" name="OTLSHAPE_T_812411b3f56c4f4f90844bdf0f8125e7_StartDate" hidden="1"/>
          <p:cNvSpPr txBox="1"/>
          <p:nvPr>
            <p:custDataLst>
              <p:tags r:id="rId32"/>
            </p:custDataLst>
          </p:nvPr>
        </p:nvSpPr>
        <p:spPr>
          <a:xfrm>
            <a:off x="0" y="2965619"/>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35" name="OTLSHAPE_T_812411b3f56c4f4f90844bdf0f8125e7_EndDate" hidden="1"/>
          <p:cNvSpPr txBox="1"/>
          <p:nvPr>
            <p:custDataLst>
              <p:tags r:id="rId33"/>
            </p:custDataLst>
          </p:nvPr>
        </p:nvSpPr>
        <p:spPr>
          <a:xfrm>
            <a:off x="0" y="2965619"/>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36" name="OTLSHAPE_T_812411b3f56c4f4f90844bdf0f8125e7_JoinedDate"/>
          <p:cNvSpPr txBox="1"/>
          <p:nvPr>
            <p:custDataLst>
              <p:tags r:id="rId34"/>
            </p:custDataLst>
          </p:nvPr>
        </p:nvSpPr>
        <p:spPr>
          <a:xfrm>
            <a:off x="3424767" y="2245826"/>
            <a:ext cx="8255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Nov 19 - Nov 23</a:t>
            </a:r>
            <a:endParaRPr lang="en-US" sz="1000" spc="-4">
              <a:solidFill>
                <a:srgbClr val="44546A"/>
              </a:solidFill>
              <a:latin typeface="Calibri" panose="020F0502020204030204" pitchFamily="34" charset="0"/>
            </a:endParaRPr>
          </a:p>
        </p:txBody>
      </p:sp>
      <p:sp>
        <p:nvSpPr>
          <p:cNvPr id="37" name="OTLSHAPE_T_812411b3f56c4f4f90844bdf0f8125e7_Title"/>
          <p:cNvSpPr txBox="1"/>
          <p:nvPr>
            <p:custDataLst>
              <p:tags r:id="rId35"/>
            </p:custDataLst>
          </p:nvPr>
        </p:nvSpPr>
        <p:spPr>
          <a:xfrm>
            <a:off x="4754268" y="2152820"/>
            <a:ext cx="3429000" cy="341037"/>
          </a:xfrm>
          <a:prstGeom prst="rect">
            <a:avLst/>
          </a:prstGeom>
          <a:noFill/>
        </p:spPr>
        <p:txBody>
          <a:bodyPr vert="horz" wrap="square" lIns="0" tIns="0" rIns="0" bIns="0" rtlCol="0" anchor="ctr" anchorCtr="0">
            <a:spAutoFit/>
          </a:bodyPr>
          <a:lstStyle/>
          <a:p>
            <a:r>
              <a:rPr lang="en-US" sz="1100" b="1" smtClean="0">
                <a:solidFill>
                  <a:schemeClr val="dk1"/>
                </a:solidFill>
                <a:latin typeface="Calibri" panose="020F0502020204030204" pitchFamily="34" charset="0"/>
              </a:rPr>
              <a:t>Fairness, Accountability and Transparency in ML and select readings</a:t>
            </a:r>
            <a:endParaRPr lang="en-US" sz="1100" b="1">
              <a:solidFill>
                <a:schemeClr val="dk1"/>
              </a:solidFill>
              <a:latin typeface="Calibri" panose="020F0502020204030204" pitchFamily="34" charset="0"/>
            </a:endParaRPr>
          </a:p>
        </p:txBody>
      </p:sp>
      <p:sp>
        <p:nvSpPr>
          <p:cNvPr id="38" name="OTLSHAPE_T_a3a765964fc445c6bca82c31f553e742_Shape"/>
          <p:cNvSpPr/>
          <p:nvPr>
            <p:custDataLst>
              <p:tags r:id="rId36"/>
            </p:custDataLst>
          </p:nvPr>
        </p:nvSpPr>
        <p:spPr>
          <a:xfrm>
            <a:off x="4865591" y="2664376"/>
            <a:ext cx="4064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TLSHAPE_T_a3a765964fc445c6bca82c31f553e742_ShapePercentage" hidden="1"/>
          <p:cNvSpPr/>
          <p:nvPr>
            <p:custDataLst>
              <p:tags r:id="rId37"/>
            </p:custDataLst>
          </p:nvPr>
        </p:nvSpPr>
        <p:spPr>
          <a:xfrm>
            <a:off x="5382334" y="3322151"/>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TLSHAPE_T_a3a765964fc445c6bca82c31f553e742_Duration" hidden="1"/>
          <p:cNvSpPr txBox="1"/>
          <p:nvPr>
            <p:custDataLst>
              <p:tags r:id="rId38"/>
            </p:custDataLst>
          </p:nvPr>
        </p:nvSpPr>
        <p:spPr>
          <a:xfrm>
            <a:off x="0" y="3215132"/>
            <a:ext cx="3302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5 days</a:t>
            </a:r>
            <a:endParaRPr lang="en-US" sz="1000">
              <a:solidFill>
                <a:srgbClr val="ED7D31"/>
              </a:solidFill>
              <a:latin typeface="Calibri" panose="020F0502020204030204" pitchFamily="34" charset="0"/>
            </a:endParaRPr>
          </a:p>
        </p:txBody>
      </p:sp>
      <p:sp>
        <p:nvSpPr>
          <p:cNvPr id="41" name="OTLSHAPE_T_a3a765964fc445c6bca82c31f553e742_TextPercentage" hidden="1"/>
          <p:cNvSpPr txBox="1"/>
          <p:nvPr>
            <p:custDataLst>
              <p:tags r:id="rId39"/>
            </p:custDataLst>
          </p:nvPr>
        </p:nvSpPr>
        <p:spPr>
          <a:xfrm>
            <a:off x="0" y="3370157"/>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42" name="OTLSHAPE_T_a3a765964fc445c6bca82c31f553e742_StartDate" hidden="1"/>
          <p:cNvSpPr txBox="1"/>
          <p:nvPr>
            <p:custDataLst>
              <p:tags r:id="rId40"/>
            </p:custDataLst>
          </p:nvPr>
        </p:nvSpPr>
        <p:spPr>
          <a:xfrm>
            <a:off x="0" y="3370157"/>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43" name="OTLSHAPE_T_a3a765964fc445c6bca82c31f553e742_EndDate" hidden="1"/>
          <p:cNvSpPr txBox="1"/>
          <p:nvPr>
            <p:custDataLst>
              <p:tags r:id="rId41"/>
            </p:custDataLst>
          </p:nvPr>
        </p:nvSpPr>
        <p:spPr>
          <a:xfrm>
            <a:off x="0" y="3370157"/>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44" name="OTLSHAPE_T_a3a765964fc445c6bca82c31f553e742_JoinedDate"/>
          <p:cNvSpPr txBox="1"/>
          <p:nvPr>
            <p:custDataLst>
              <p:tags r:id="rId42"/>
            </p:custDataLst>
          </p:nvPr>
        </p:nvSpPr>
        <p:spPr>
          <a:xfrm>
            <a:off x="3992000" y="2650363"/>
            <a:ext cx="8255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Nov 26 - Nov 30</a:t>
            </a:r>
            <a:endParaRPr lang="en-US" sz="1000" spc="-4">
              <a:solidFill>
                <a:srgbClr val="44546A"/>
              </a:solidFill>
              <a:latin typeface="Calibri" panose="020F0502020204030204" pitchFamily="34" charset="0"/>
            </a:endParaRPr>
          </a:p>
        </p:txBody>
      </p:sp>
      <p:sp>
        <p:nvSpPr>
          <p:cNvPr id="45" name="OTLSHAPE_T_a3a765964fc445c6bca82c31f553e742_Title"/>
          <p:cNvSpPr txBox="1"/>
          <p:nvPr>
            <p:custDataLst>
              <p:tags r:id="rId43"/>
            </p:custDataLst>
          </p:nvPr>
        </p:nvSpPr>
        <p:spPr>
          <a:xfrm>
            <a:off x="5321502" y="2557357"/>
            <a:ext cx="3276600" cy="341037"/>
          </a:xfrm>
          <a:prstGeom prst="rect">
            <a:avLst/>
          </a:prstGeom>
          <a:noFill/>
        </p:spPr>
        <p:txBody>
          <a:bodyPr vert="horz" wrap="square" lIns="0" tIns="0" rIns="0" bIns="0" rtlCol="0" anchor="ctr" anchorCtr="0">
            <a:spAutoFit/>
          </a:bodyPr>
          <a:lstStyle/>
          <a:p>
            <a:r>
              <a:rPr lang="en-US" sz="1100" b="1" dirty="0" smtClean="0">
                <a:solidFill>
                  <a:schemeClr val="dk1"/>
                </a:solidFill>
                <a:latin typeface="Calibri" panose="020F0502020204030204" pitchFamily="34" charset="0"/>
              </a:rPr>
              <a:t>Google ML Crash Course Framing Lab, Machine Learning Best Practices and select readings</a:t>
            </a:r>
            <a:endParaRPr lang="en-US" sz="1100" b="1" dirty="0">
              <a:solidFill>
                <a:schemeClr val="dk1"/>
              </a:solidFill>
              <a:latin typeface="Calibri" panose="020F0502020204030204" pitchFamily="34" charset="0"/>
            </a:endParaRPr>
          </a:p>
        </p:txBody>
      </p:sp>
      <p:sp>
        <p:nvSpPr>
          <p:cNvPr id="46" name="OTLSHAPE_T_418a45c1608d42c49b74a8b576115e89_Shape"/>
          <p:cNvSpPr/>
          <p:nvPr>
            <p:custDataLst>
              <p:tags r:id="rId44"/>
            </p:custDataLst>
          </p:nvPr>
        </p:nvSpPr>
        <p:spPr>
          <a:xfrm>
            <a:off x="5432825" y="3068913"/>
            <a:ext cx="4064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TLSHAPE_T_418a45c1608d42c49b74a8b576115e89_ShapePercentage" hidden="1"/>
          <p:cNvSpPr/>
          <p:nvPr>
            <p:custDataLst>
              <p:tags r:id="rId45"/>
            </p:custDataLst>
          </p:nvPr>
        </p:nvSpPr>
        <p:spPr>
          <a:xfrm>
            <a:off x="5949568" y="3726688"/>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TLSHAPE_T_418a45c1608d42c49b74a8b576115e89_Duration" hidden="1"/>
          <p:cNvSpPr txBox="1"/>
          <p:nvPr>
            <p:custDataLst>
              <p:tags r:id="rId46"/>
            </p:custDataLst>
          </p:nvPr>
        </p:nvSpPr>
        <p:spPr>
          <a:xfrm>
            <a:off x="0" y="3619669"/>
            <a:ext cx="3302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5 days</a:t>
            </a:r>
            <a:endParaRPr lang="en-US" sz="1000">
              <a:solidFill>
                <a:srgbClr val="ED7D31"/>
              </a:solidFill>
              <a:latin typeface="Calibri" panose="020F0502020204030204" pitchFamily="34" charset="0"/>
            </a:endParaRPr>
          </a:p>
        </p:txBody>
      </p:sp>
      <p:sp>
        <p:nvSpPr>
          <p:cNvPr id="49" name="OTLSHAPE_T_418a45c1608d42c49b74a8b576115e89_TextPercentage" hidden="1"/>
          <p:cNvSpPr txBox="1"/>
          <p:nvPr>
            <p:custDataLst>
              <p:tags r:id="rId47"/>
            </p:custDataLst>
          </p:nvPr>
        </p:nvSpPr>
        <p:spPr>
          <a:xfrm>
            <a:off x="0" y="3774694"/>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50" name="OTLSHAPE_T_418a45c1608d42c49b74a8b576115e89_StartDate" hidden="1"/>
          <p:cNvSpPr txBox="1"/>
          <p:nvPr>
            <p:custDataLst>
              <p:tags r:id="rId48"/>
            </p:custDataLst>
          </p:nvPr>
        </p:nvSpPr>
        <p:spPr>
          <a:xfrm>
            <a:off x="0" y="3774694"/>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51" name="OTLSHAPE_T_418a45c1608d42c49b74a8b576115e89_EndDate" hidden="1"/>
          <p:cNvSpPr txBox="1"/>
          <p:nvPr>
            <p:custDataLst>
              <p:tags r:id="rId49"/>
            </p:custDataLst>
          </p:nvPr>
        </p:nvSpPr>
        <p:spPr>
          <a:xfrm>
            <a:off x="0" y="3774694"/>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52" name="OTLSHAPE_T_418a45c1608d42c49b74a8b576115e89_JoinedDate"/>
          <p:cNvSpPr txBox="1"/>
          <p:nvPr>
            <p:custDataLst>
              <p:tags r:id="rId50"/>
            </p:custDataLst>
          </p:nvPr>
        </p:nvSpPr>
        <p:spPr>
          <a:xfrm>
            <a:off x="4709433" y="3054901"/>
            <a:ext cx="6731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Dec 3 - Dec 7</a:t>
            </a:r>
            <a:endParaRPr lang="en-US" sz="1000" spc="-4">
              <a:solidFill>
                <a:srgbClr val="44546A"/>
              </a:solidFill>
              <a:latin typeface="Calibri" panose="020F0502020204030204" pitchFamily="34" charset="0"/>
            </a:endParaRPr>
          </a:p>
        </p:txBody>
      </p:sp>
      <p:sp>
        <p:nvSpPr>
          <p:cNvPr id="53" name="OTLSHAPE_T_418a45c1608d42c49b74a8b576115e89_Title"/>
          <p:cNvSpPr txBox="1"/>
          <p:nvPr>
            <p:custDataLst>
              <p:tags r:id="rId51"/>
            </p:custDataLst>
          </p:nvPr>
        </p:nvSpPr>
        <p:spPr>
          <a:xfrm>
            <a:off x="5888735" y="2961894"/>
            <a:ext cx="2603500" cy="341037"/>
          </a:xfrm>
          <a:prstGeom prst="rect">
            <a:avLst/>
          </a:prstGeom>
          <a:noFill/>
        </p:spPr>
        <p:txBody>
          <a:bodyPr vert="horz" wrap="square" lIns="0" tIns="0" rIns="0" bIns="0" rtlCol="0" anchor="ctr" anchorCtr="0">
            <a:spAutoFit/>
          </a:bodyPr>
          <a:lstStyle/>
          <a:p>
            <a:r>
              <a:rPr lang="en-US" sz="1100" b="1" dirty="0" smtClean="0">
                <a:solidFill>
                  <a:schemeClr val="dk1"/>
                </a:solidFill>
                <a:latin typeface="Calibri" panose="020F0502020204030204" pitchFamily="34" charset="0"/>
              </a:rPr>
              <a:t>Google ML Crash Course Data Prep and Data Prep at Comcast</a:t>
            </a:r>
            <a:endParaRPr lang="en-US" sz="1100" b="1" dirty="0">
              <a:solidFill>
                <a:schemeClr val="dk1"/>
              </a:solidFill>
              <a:latin typeface="Calibri" panose="020F0502020204030204" pitchFamily="34" charset="0"/>
            </a:endParaRPr>
          </a:p>
        </p:txBody>
      </p:sp>
      <p:sp>
        <p:nvSpPr>
          <p:cNvPr id="54" name="OTLSHAPE_T_021bc7dd883e4ae1914cde5f8a497ec5_Shape"/>
          <p:cNvSpPr/>
          <p:nvPr>
            <p:custDataLst>
              <p:tags r:id="rId52"/>
            </p:custDataLst>
          </p:nvPr>
        </p:nvSpPr>
        <p:spPr>
          <a:xfrm>
            <a:off x="6000058" y="3558709"/>
            <a:ext cx="4064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TLSHAPE_T_021bc7dd883e4ae1914cde5f8a497ec5_ShapePercentage" hidden="1"/>
          <p:cNvSpPr/>
          <p:nvPr>
            <p:custDataLst>
              <p:tags r:id="rId53"/>
            </p:custDataLst>
          </p:nvPr>
        </p:nvSpPr>
        <p:spPr>
          <a:xfrm>
            <a:off x="6516801" y="4216484"/>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TLSHAPE_T_021bc7dd883e4ae1914cde5f8a497ec5_Duration" hidden="1"/>
          <p:cNvSpPr txBox="1"/>
          <p:nvPr>
            <p:custDataLst>
              <p:tags r:id="rId54"/>
            </p:custDataLst>
          </p:nvPr>
        </p:nvSpPr>
        <p:spPr>
          <a:xfrm>
            <a:off x="0" y="4024207"/>
            <a:ext cx="3302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5 days</a:t>
            </a:r>
            <a:endParaRPr lang="en-US" sz="1000">
              <a:solidFill>
                <a:srgbClr val="ED7D31"/>
              </a:solidFill>
              <a:latin typeface="Calibri" panose="020F0502020204030204" pitchFamily="34" charset="0"/>
            </a:endParaRPr>
          </a:p>
        </p:txBody>
      </p:sp>
      <p:sp>
        <p:nvSpPr>
          <p:cNvPr id="57" name="OTLSHAPE_T_021bc7dd883e4ae1914cde5f8a497ec5_TextPercentage" hidden="1"/>
          <p:cNvSpPr txBox="1"/>
          <p:nvPr>
            <p:custDataLst>
              <p:tags r:id="rId55"/>
            </p:custDataLst>
          </p:nvPr>
        </p:nvSpPr>
        <p:spPr>
          <a:xfrm>
            <a:off x="0" y="4179231"/>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58" name="OTLSHAPE_T_021bc7dd883e4ae1914cde5f8a497ec5_StartDate" hidden="1"/>
          <p:cNvSpPr txBox="1"/>
          <p:nvPr>
            <p:custDataLst>
              <p:tags r:id="rId56"/>
            </p:custDataLst>
          </p:nvPr>
        </p:nvSpPr>
        <p:spPr>
          <a:xfrm>
            <a:off x="0" y="4179231"/>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59" name="OTLSHAPE_T_021bc7dd883e4ae1914cde5f8a497ec5_EndDate" hidden="1"/>
          <p:cNvSpPr txBox="1"/>
          <p:nvPr>
            <p:custDataLst>
              <p:tags r:id="rId57"/>
            </p:custDataLst>
          </p:nvPr>
        </p:nvSpPr>
        <p:spPr>
          <a:xfrm>
            <a:off x="0" y="4179231"/>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60" name="OTLSHAPE_T_021bc7dd883e4ae1914cde5f8a497ec5_JoinedDate"/>
          <p:cNvSpPr txBox="1"/>
          <p:nvPr>
            <p:custDataLst>
              <p:tags r:id="rId58"/>
            </p:custDataLst>
          </p:nvPr>
        </p:nvSpPr>
        <p:spPr>
          <a:xfrm>
            <a:off x="5147888" y="3544697"/>
            <a:ext cx="8128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Dec 10 - Dec 14</a:t>
            </a:r>
            <a:endParaRPr lang="en-US" sz="1000" spc="-4">
              <a:solidFill>
                <a:srgbClr val="44546A"/>
              </a:solidFill>
              <a:latin typeface="Calibri" panose="020F0502020204030204" pitchFamily="34" charset="0"/>
            </a:endParaRPr>
          </a:p>
        </p:txBody>
      </p:sp>
      <p:sp>
        <p:nvSpPr>
          <p:cNvPr id="61" name="OTLSHAPE_T_021bc7dd883e4ae1914cde5f8a497ec5_Title"/>
          <p:cNvSpPr txBox="1"/>
          <p:nvPr>
            <p:custDataLst>
              <p:tags r:id="rId59"/>
            </p:custDataLst>
          </p:nvPr>
        </p:nvSpPr>
        <p:spPr>
          <a:xfrm>
            <a:off x="6455969" y="3366432"/>
            <a:ext cx="2171700" cy="511556"/>
          </a:xfrm>
          <a:prstGeom prst="rect">
            <a:avLst/>
          </a:prstGeom>
          <a:noFill/>
        </p:spPr>
        <p:txBody>
          <a:bodyPr vert="horz" wrap="square" lIns="0" tIns="0" rIns="0" bIns="0" rtlCol="0" anchor="ctr" anchorCtr="0">
            <a:spAutoFit/>
          </a:bodyPr>
          <a:lstStyle/>
          <a:p>
            <a:r>
              <a:rPr lang="en-US" sz="1100" b="1" smtClean="0">
                <a:solidFill>
                  <a:schemeClr val="dk1"/>
                </a:solidFill>
                <a:latin typeface="Calibri" panose="020F0502020204030204" pitchFamily="34" charset="0"/>
              </a:rPr>
              <a:t>Data at Comcast, Jupyter Notebooks, reading academic papers and Lab Assessment of Learned Skills</a:t>
            </a:r>
            <a:endParaRPr lang="en-US" sz="1100" b="1">
              <a:solidFill>
                <a:schemeClr val="dk1"/>
              </a:solidFill>
              <a:latin typeface="Calibri" panose="020F0502020204030204" pitchFamily="34" charset="0"/>
            </a:endParaRPr>
          </a:p>
        </p:txBody>
      </p:sp>
      <p:sp>
        <p:nvSpPr>
          <p:cNvPr id="62" name="OTLSHAPE_T_c550f1a8dbbb4930b66c4aae77720a27_Shape"/>
          <p:cNvSpPr/>
          <p:nvPr>
            <p:custDataLst>
              <p:tags r:id="rId60"/>
            </p:custDataLst>
          </p:nvPr>
        </p:nvSpPr>
        <p:spPr>
          <a:xfrm>
            <a:off x="6567292" y="4048506"/>
            <a:ext cx="406400" cy="127000"/>
          </a:xfrm>
          <a:prstGeom prst="roundRect">
            <a:avLst/>
          </a:prstGeom>
          <a:solidFill>
            <a:srgbClr val="0072BC"/>
          </a:solidFill>
          <a:ln w="25400" cap="flat" cmpd="sng" algn="ctr">
            <a:noFill/>
            <a:prstDash val="solid"/>
          </a:ln>
          <a:effectLst/>
          <a:scene3d>
            <a:camera prst="orthographicFront"/>
            <a:lightRig rig="balanced" dir="t">
              <a:rot lat="0" lon="0" rev="8700000"/>
            </a:lightRig>
          </a:scene3d>
          <a:sp3d>
            <a:bevelT w="165100" h="12700"/>
          </a:sp3d>
          <a:extLst>
            <a:ext uri="{91240B29-F687-4F45-9708-019B960494DF}">
              <a14:hiddenLine xmlns:a14="http://schemas.microsoft.com/office/drawing/2010/main" w="25400" cap="flat" cmpd="sng" algn="ctr">
                <a:solidFill>
                  <a:schemeClr val="accent1">
                    <a:shade val="50000"/>
                  </a:schemeClr>
                </a:solidFill>
                <a:prstDash val="solid"/>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TLSHAPE_T_c550f1a8dbbb4930b66c4aae77720a27_ShapePercentage" hidden="1"/>
          <p:cNvSpPr/>
          <p:nvPr>
            <p:custDataLst>
              <p:tags r:id="rId61"/>
            </p:custDataLst>
          </p:nvPr>
        </p:nvSpPr>
        <p:spPr>
          <a:xfrm>
            <a:off x="7084035" y="4706281"/>
            <a:ext cx="0" cy="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TLSHAPE_T_c550f1a8dbbb4930b66c4aae77720a27_Duration" hidden="1"/>
          <p:cNvSpPr txBox="1"/>
          <p:nvPr>
            <p:custDataLst>
              <p:tags r:id="rId62"/>
            </p:custDataLst>
          </p:nvPr>
        </p:nvSpPr>
        <p:spPr>
          <a:xfrm>
            <a:off x="0" y="4599263"/>
            <a:ext cx="330200" cy="155025"/>
          </a:xfrm>
          <a:prstGeom prst="rect">
            <a:avLst/>
          </a:prstGeom>
          <a:noFill/>
        </p:spPr>
        <p:txBody>
          <a:bodyPr vert="horz" wrap="square" lIns="0" tIns="0" rIns="0" bIns="0" rtlCol="0" anchor="ctr" anchorCtr="0">
            <a:spAutoFit/>
          </a:bodyPr>
          <a:lstStyle/>
          <a:p>
            <a:pPr algn="ctr"/>
            <a:r>
              <a:rPr lang="en-US" sz="1000" smtClean="0">
                <a:solidFill>
                  <a:srgbClr val="ED7D31"/>
                </a:solidFill>
                <a:latin typeface="Calibri" panose="020F0502020204030204" pitchFamily="34" charset="0"/>
              </a:rPr>
              <a:t>5 days</a:t>
            </a:r>
            <a:endParaRPr lang="en-US" sz="1000">
              <a:solidFill>
                <a:srgbClr val="ED7D31"/>
              </a:solidFill>
              <a:latin typeface="Calibri" panose="020F0502020204030204" pitchFamily="34" charset="0"/>
            </a:endParaRPr>
          </a:p>
        </p:txBody>
      </p:sp>
      <p:sp>
        <p:nvSpPr>
          <p:cNvPr id="65" name="OTLSHAPE_T_c550f1a8dbbb4930b66c4aae77720a27_TextPercentage" hidden="1"/>
          <p:cNvSpPr txBox="1"/>
          <p:nvPr>
            <p:custDataLst>
              <p:tags r:id="rId63"/>
            </p:custDataLst>
          </p:nvPr>
        </p:nvSpPr>
        <p:spPr>
          <a:xfrm>
            <a:off x="0" y="4754287"/>
            <a:ext cx="0" cy="153888"/>
          </a:xfrm>
          <a:prstGeom prst="rect">
            <a:avLst/>
          </a:prstGeom>
          <a:noFill/>
        </p:spPr>
        <p:txBody>
          <a:bodyPr vert="horz" wrap="square" lIns="0" tIns="0" rIns="0" bIns="0" rtlCol="0" anchor="ctr" anchorCtr="0">
            <a:spAutoFit/>
          </a:bodyPr>
          <a:lstStyle/>
          <a:p>
            <a:pPr algn="ctr"/>
            <a:endParaRPr lang="en-US" sz="1000">
              <a:solidFill>
                <a:srgbClr val="ED7D31"/>
              </a:solidFill>
              <a:latin typeface="Calibri" panose="020F0502020204030204" pitchFamily="34" charset="0"/>
            </a:endParaRPr>
          </a:p>
        </p:txBody>
      </p:sp>
      <p:sp>
        <p:nvSpPr>
          <p:cNvPr id="66" name="OTLSHAPE_T_c550f1a8dbbb4930b66c4aae77720a27_StartDate" hidden="1"/>
          <p:cNvSpPr txBox="1"/>
          <p:nvPr>
            <p:custDataLst>
              <p:tags r:id="rId64"/>
            </p:custDataLst>
          </p:nvPr>
        </p:nvSpPr>
        <p:spPr>
          <a:xfrm>
            <a:off x="0" y="4754287"/>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67" name="OTLSHAPE_T_c550f1a8dbbb4930b66c4aae77720a27_EndDate" hidden="1"/>
          <p:cNvSpPr txBox="1"/>
          <p:nvPr>
            <p:custDataLst>
              <p:tags r:id="rId65"/>
            </p:custDataLst>
          </p:nvPr>
        </p:nvSpPr>
        <p:spPr>
          <a:xfrm>
            <a:off x="0" y="4754287"/>
            <a:ext cx="0" cy="153888"/>
          </a:xfrm>
          <a:prstGeom prst="rect">
            <a:avLst/>
          </a:prstGeom>
          <a:noFill/>
        </p:spPr>
        <p:txBody>
          <a:bodyPr vert="horz" wrap="square" lIns="0" tIns="0" rIns="0" bIns="0" rtlCol="0" anchor="ctr" anchorCtr="0">
            <a:spAutoFit/>
          </a:bodyPr>
          <a:lstStyle/>
          <a:p>
            <a:pPr algn="ctr"/>
            <a:endParaRPr lang="en-US" sz="1000">
              <a:solidFill>
                <a:srgbClr val="44546A"/>
              </a:solidFill>
              <a:latin typeface="Calibri" panose="020F0502020204030204" pitchFamily="34" charset="0"/>
            </a:endParaRPr>
          </a:p>
        </p:txBody>
      </p:sp>
      <p:sp>
        <p:nvSpPr>
          <p:cNvPr id="68" name="OTLSHAPE_T_c550f1a8dbbb4930b66c4aae77720a27_JoinedDate"/>
          <p:cNvSpPr txBox="1"/>
          <p:nvPr>
            <p:custDataLst>
              <p:tags r:id="rId66"/>
            </p:custDataLst>
          </p:nvPr>
        </p:nvSpPr>
        <p:spPr>
          <a:xfrm>
            <a:off x="5715122" y="4034494"/>
            <a:ext cx="812800" cy="155025"/>
          </a:xfrm>
          <a:prstGeom prst="rect">
            <a:avLst/>
          </a:prstGeom>
          <a:noFill/>
        </p:spPr>
        <p:txBody>
          <a:bodyPr vert="horz" wrap="square" lIns="0" tIns="0" rIns="0" bIns="0" rtlCol="0" anchor="ctr" anchorCtr="0">
            <a:spAutoFit/>
          </a:bodyPr>
          <a:lstStyle/>
          <a:p>
            <a:pPr algn="r"/>
            <a:r>
              <a:rPr lang="en-US" sz="1000" spc="-4" smtClean="0">
                <a:solidFill>
                  <a:srgbClr val="44546A"/>
                </a:solidFill>
                <a:latin typeface="Calibri" panose="020F0502020204030204" pitchFamily="34" charset="0"/>
              </a:rPr>
              <a:t>Dec 17 - Dec 21</a:t>
            </a:r>
            <a:endParaRPr lang="en-US" sz="1000" spc="-4">
              <a:solidFill>
                <a:srgbClr val="44546A"/>
              </a:solidFill>
              <a:latin typeface="Calibri" panose="020F0502020204030204" pitchFamily="34" charset="0"/>
            </a:endParaRPr>
          </a:p>
        </p:txBody>
      </p:sp>
      <p:sp>
        <p:nvSpPr>
          <p:cNvPr id="69" name="OTLSHAPE_T_c550f1a8dbbb4930b66c4aae77720a27_Title"/>
          <p:cNvSpPr txBox="1"/>
          <p:nvPr>
            <p:custDataLst>
              <p:tags r:id="rId67"/>
            </p:custDataLst>
          </p:nvPr>
        </p:nvSpPr>
        <p:spPr>
          <a:xfrm>
            <a:off x="7023203" y="3941488"/>
            <a:ext cx="1612900" cy="341037"/>
          </a:xfrm>
          <a:prstGeom prst="rect">
            <a:avLst/>
          </a:prstGeom>
          <a:noFill/>
        </p:spPr>
        <p:txBody>
          <a:bodyPr vert="horz" wrap="square" lIns="0" tIns="0" rIns="0" bIns="0" rtlCol="0" anchor="ctr" anchorCtr="0">
            <a:spAutoFit/>
          </a:bodyPr>
          <a:lstStyle/>
          <a:p>
            <a:r>
              <a:rPr lang="en-US" sz="1100" b="1" smtClean="0">
                <a:solidFill>
                  <a:schemeClr val="dk1"/>
                </a:solidFill>
                <a:latin typeface="Calibri" panose="020F0502020204030204" pitchFamily="34" charset="0"/>
              </a:rPr>
              <a:t>Lab Assessment of Learned Skills (Continued)</a:t>
            </a:r>
            <a:endParaRPr lang="en-US" sz="1100" b="1">
              <a:solidFill>
                <a:schemeClr val="dk1"/>
              </a:solidFill>
              <a:latin typeface="Calibri" panose="020F0502020204030204" pitchFamily="34" charset="0"/>
            </a:endParaRPr>
          </a:p>
        </p:txBody>
      </p:sp>
      <p:sp>
        <p:nvSpPr>
          <p:cNvPr id="70" name="Title 1"/>
          <p:cNvSpPr txBox="1">
            <a:spLocks/>
          </p:cNvSpPr>
          <p:nvPr/>
        </p:nvSpPr>
        <p:spPr>
          <a:xfrm>
            <a:off x="354771" y="1046226"/>
            <a:ext cx="8255000" cy="335280"/>
          </a:xfrm>
          <a:prstGeom prst="rect">
            <a:avLst/>
          </a:prstGeom>
        </p:spPr>
        <p:txBody>
          <a:bodyPr/>
          <a:lstStyle>
            <a:lvl1pPr>
              <a:defRPr>
                <a:solidFill>
                  <a:srgbClr val="0070C0"/>
                </a:solidFill>
                <a:latin typeface="Arial" charset="0"/>
                <a:ea typeface="Arial" charset="0"/>
                <a:cs typeface="Arial" charset="0"/>
              </a:defRPr>
            </a:lvl1pPr>
          </a:lstStyle>
          <a:p>
            <a:r>
              <a:rPr lang="en-US" kern="0" dirty="0"/>
              <a:t>Participant Timeline</a:t>
            </a:r>
          </a:p>
        </p:txBody>
      </p:sp>
    </p:spTree>
    <p:custDataLst>
      <p:tags r:id="rId1"/>
    </p:custDataLst>
    <p:extLst>
      <p:ext uri="{BB962C8B-B14F-4D97-AF65-F5344CB8AC3E}">
        <p14:creationId xmlns:p14="http://schemas.microsoft.com/office/powerpoint/2010/main" val="229434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12700">
              <a:lnSpc>
                <a:spcPts val="910"/>
              </a:lnSpc>
            </a:pPr>
            <a:r>
              <a:rPr lang="en-US" b="1" spc="-5" smtClean="0"/>
              <a:t>Proprietary </a:t>
            </a:r>
            <a:r>
              <a:rPr lang="en-US" b="1" smtClean="0"/>
              <a:t>and Confidential. </a:t>
            </a:r>
            <a:r>
              <a:rPr lang="en-US" spc="-10" smtClean="0"/>
              <a:t>Property </a:t>
            </a:r>
            <a:r>
              <a:rPr lang="en-US" smtClean="0"/>
              <a:t>of</a:t>
            </a:r>
            <a:r>
              <a:rPr lang="en-US" spc="20" smtClean="0"/>
              <a:t> </a:t>
            </a:r>
            <a:r>
              <a:rPr lang="en-US" spc="-5" smtClean="0"/>
              <a:t>Comcast.</a:t>
            </a:r>
            <a:endParaRPr lang="en-US" spc="-5"/>
          </a:p>
        </p:txBody>
      </p:sp>
      <p:sp>
        <p:nvSpPr>
          <p:cNvPr id="3" name="Slide Number Placeholder 2"/>
          <p:cNvSpPr>
            <a:spLocks noGrp="1"/>
          </p:cNvSpPr>
          <p:nvPr>
            <p:ph type="sldNum" sz="quarter" idx="11"/>
          </p:nvPr>
        </p:nvSpPr>
        <p:spPr/>
        <p:txBody>
          <a:bodyPr/>
          <a:lstStyle/>
          <a:p>
            <a:pPr marL="59055">
              <a:lnSpc>
                <a:spcPts val="915"/>
              </a:lnSpc>
            </a:pPr>
            <a:fld id="{81D60167-4931-47E6-BA6A-407CBD079E47}" type="slidenum">
              <a:rPr lang="en-US" smtClean="0"/>
              <a:t>9</a:t>
            </a:fld>
            <a:endParaRPr lang="en-US"/>
          </a:p>
        </p:txBody>
      </p:sp>
      <p:sp>
        <p:nvSpPr>
          <p:cNvPr id="4" name="Title 1"/>
          <p:cNvSpPr txBox="1">
            <a:spLocks/>
          </p:cNvSpPr>
          <p:nvPr/>
        </p:nvSpPr>
        <p:spPr>
          <a:xfrm>
            <a:off x="504433" y="674902"/>
            <a:ext cx="8255000" cy="335280"/>
          </a:xfrm>
          <a:prstGeom prst="rect">
            <a:avLst/>
          </a:prstGeom>
        </p:spPr>
        <p:txBody>
          <a:bodyPr/>
          <a:lstStyle>
            <a:lvl1pPr>
              <a:defRPr>
                <a:solidFill>
                  <a:srgbClr val="0070C0"/>
                </a:solidFill>
                <a:latin typeface="Arial" charset="0"/>
                <a:ea typeface="Arial" charset="0"/>
                <a:cs typeface="Arial" charset="0"/>
              </a:defRPr>
            </a:lvl1pPr>
          </a:lstStyle>
          <a:p>
            <a:r>
              <a:rPr lang="en-US" kern="0" dirty="0"/>
              <a:t>Participant Timeline</a:t>
            </a:r>
          </a:p>
        </p:txBody>
      </p:sp>
      <p:graphicFrame>
        <p:nvGraphicFramePr>
          <p:cNvPr id="6" name="Table 5"/>
          <p:cNvGraphicFramePr>
            <a:graphicFrameLocks noGrp="1"/>
          </p:cNvGraphicFramePr>
          <p:nvPr>
            <p:extLst>
              <p:ext uri="{D42A27DB-BD31-4B8C-83A1-F6EECF244321}">
                <p14:modId xmlns:p14="http://schemas.microsoft.com/office/powerpoint/2010/main" val="772582667"/>
              </p:ext>
            </p:extLst>
          </p:nvPr>
        </p:nvGraphicFramePr>
        <p:xfrm>
          <a:off x="0" y="1010181"/>
          <a:ext cx="9143999" cy="5584618"/>
        </p:xfrm>
        <a:graphic>
          <a:graphicData uri="http://schemas.openxmlformats.org/drawingml/2006/table">
            <a:tbl>
              <a:tblPr>
                <a:tableStyleId>{5C22544A-7EE6-4342-B048-85BDC9FD1C3A}</a:tableStyleId>
              </a:tblPr>
              <a:tblGrid>
                <a:gridCol w="554662">
                  <a:extLst>
                    <a:ext uri="{9D8B030D-6E8A-4147-A177-3AD203B41FA5}">
                      <a16:colId xmlns:a16="http://schemas.microsoft.com/office/drawing/2014/main" val="1636687481"/>
                    </a:ext>
                  </a:extLst>
                </a:gridCol>
                <a:gridCol w="1236103">
                  <a:extLst>
                    <a:ext uri="{9D8B030D-6E8A-4147-A177-3AD203B41FA5}">
                      <a16:colId xmlns:a16="http://schemas.microsoft.com/office/drawing/2014/main" val="1782211204"/>
                    </a:ext>
                  </a:extLst>
                </a:gridCol>
                <a:gridCol w="2868394">
                  <a:extLst>
                    <a:ext uri="{9D8B030D-6E8A-4147-A177-3AD203B41FA5}">
                      <a16:colId xmlns:a16="http://schemas.microsoft.com/office/drawing/2014/main" val="254050616"/>
                    </a:ext>
                  </a:extLst>
                </a:gridCol>
                <a:gridCol w="3058565">
                  <a:extLst>
                    <a:ext uri="{9D8B030D-6E8A-4147-A177-3AD203B41FA5}">
                      <a16:colId xmlns:a16="http://schemas.microsoft.com/office/drawing/2014/main" val="2738984013"/>
                    </a:ext>
                  </a:extLst>
                </a:gridCol>
                <a:gridCol w="1426275">
                  <a:extLst>
                    <a:ext uri="{9D8B030D-6E8A-4147-A177-3AD203B41FA5}">
                      <a16:colId xmlns:a16="http://schemas.microsoft.com/office/drawing/2014/main" val="3899645073"/>
                    </a:ext>
                  </a:extLst>
                </a:gridCol>
              </a:tblGrid>
              <a:tr h="174748">
                <a:tc>
                  <a:txBody>
                    <a:bodyPr/>
                    <a:lstStyle/>
                    <a:p>
                      <a:pPr algn="l" fontAlgn="b"/>
                      <a:r>
                        <a:rPr lang="en-US" sz="800" u="none" strike="noStrike" dirty="0">
                          <a:effectLst/>
                        </a:rPr>
                        <a:t> </a:t>
                      </a:r>
                      <a:endParaRPr lang="en-US" sz="8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Date Range</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Topic</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Modules</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Total Time</a:t>
                      </a:r>
                      <a:endParaRPr lang="en-US" sz="800" b="1" i="0" u="none" strike="noStrike" dirty="0">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3444239502"/>
                  </a:ext>
                </a:extLst>
              </a:tr>
              <a:tr h="186145">
                <a:tc>
                  <a:txBody>
                    <a:bodyPr/>
                    <a:lstStyle/>
                    <a:p>
                      <a:pPr algn="l" fontAlgn="b"/>
                      <a:r>
                        <a:rPr lang="en-US" sz="900" b="1" u="none" strike="noStrike" dirty="0">
                          <a:effectLst/>
                        </a:rPr>
                        <a:t>Week 1</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10/29/18-11/2/18</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Kickoff</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Virtual orientation meeting with participants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b="0" i="0" u="none" strike="noStrike" dirty="0" smtClean="0">
                          <a:solidFill>
                            <a:schemeClr val="dk1"/>
                          </a:solidFill>
                          <a:effectLst/>
                          <a:latin typeface="+mn-lt"/>
                        </a:rPr>
                        <a:t>1hr</a:t>
                      </a:r>
                      <a:endParaRPr lang="en-US" sz="900" b="0" i="0" u="none" strike="noStrike" dirty="0">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2543234859"/>
                  </a:ext>
                </a:extLst>
              </a:tr>
              <a:tr h="174748">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Google Machine Learning Crash Course</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ML Concepts: Framing - Validation</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4hrs</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015135158"/>
                  </a:ext>
                </a:extLst>
              </a:tr>
              <a:tr h="186145">
                <a:tc>
                  <a:txBody>
                    <a:bodyPr/>
                    <a:lstStyle/>
                    <a:p>
                      <a:pPr algn="l" fontAlgn="b"/>
                      <a:r>
                        <a:rPr lang="en-US" sz="900" b="1" u="none" strike="noStrike">
                          <a:effectLst/>
                        </a:rPr>
                        <a:t>Week 2</a:t>
                      </a:r>
                      <a:endParaRPr lang="en-US" sz="900" b="1"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11/5/18-11/9/18</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Google Machine Learning Crash Course</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ML Concepts: Representation – Classification</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4hrs 45min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1836670515"/>
                  </a:ext>
                </a:extLst>
              </a:tr>
              <a:tr h="186145">
                <a:tc>
                  <a:txBody>
                    <a:bodyPr/>
                    <a:lstStyle/>
                    <a:p>
                      <a:pPr algn="l" fontAlgn="b"/>
                      <a:r>
                        <a:rPr lang="en-US" sz="900" b="1" u="none" strike="noStrike">
                          <a:effectLst/>
                        </a:rPr>
                        <a:t>Week 3</a:t>
                      </a:r>
                      <a:endParaRPr lang="en-US" sz="900" b="1"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11/12/18-11/16/18</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Google Machine Learning Crash Course</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ML Concepts: Regularization: Sparsity - Embeddings</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4hrs 25min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1921933248"/>
                  </a:ext>
                </a:extLst>
              </a:tr>
              <a:tr h="186145">
                <a:tc>
                  <a:txBody>
                    <a:bodyPr/>
                    <a:lstStyle/>
                    <a:p>
                      <a:pPr algn="l" fontAlgn="b"/>
                      <a:r>
                        <a:rPr lang="en-US" sz="900" b="1" u="none" strike="noStrike">
                          <a:effectLst/>
                        </a:rPr>
                        <a:t>Week 4</a:t>
                      </a:r>
                      <a:endParaRPr lang="en-US" sz="900" b="1"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11/19/18-11/23/18</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Google Machine Learning Crash Course</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ML Engineering: Production ML Systems - Fairness</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 hrs 30min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79505742"/>
                  </a:ext>
                </a:extLst>
              </a:tr>
              <a:tr h="281118">
                <a:tc>
                  <a:txBody>
                    <a:bodyPr/>
                    <a:lstStyle/>
                    <a:p>
                      <a:pPr algn="l" fontAlgn="b"/>
                      <a:r>
                        <a:rPr lang="en-US" sz="900" b="1" u="none" strike="noStrike">
                          <a:effectLst/>
                        </a:rPr>
                        <a:t> </a:t>
                      </a:r>
                      <a:endParaRPr lang="en-US" sz="900" b="1"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The importance of Fairness, Accountability and Transparency (FAT) in Machine Learning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The importance of Fairness, Accountability and Transparency (FAT) in Machine Learning</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15min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3229089933"/>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The Seen and Unseen Factors Influencing Knowledge in ML System</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The Seen and Unseen Factors Influencing Knowledge in ML System</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47min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3475311224"/>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When Data Science Destabilizes Democracy and Facilitates Genocide</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When Data Science Destabilizes Democracy and Facilitates Genocide</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15 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3094857622"/>
                  </a:ext>
                </a:extLst>
              </a:tr>
              <a:tr h="159188">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solidFill>
                            <a:srgbClr val="128CE8"/>
                          </a:solidFill>
                          <a:effectLst/>
                        </a:rPr>
                        <a:t>Manager Check-In</a:t>
                      </a:r>
                      <a:endParaRPr lang="en-US" sz="900" b="0" i="0" u="none" strike="noStrike" dirty="0">
                        <a:solidFill>
                          <a:srgbClr val="128CE8"/>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30min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146443896"/>
                  </a:ext>
                </a:extLst>
              </a:tr>
              <a:tr h="186145">
                <a:tc>
                  <a:txBody>
                    <a:bodyPr/>
                    <a:lstStyle/>
                    <a:p>
                      <a:pPr algn="l" fontAlgn="b"/>
                      <a:r>
                        <a:rPr lang="en-US" sz="900" b="1" u="none" strike="noStrike" dirty="0">
                          <a:effectLst/>
                        </a:rPr>
                        <a:t>Week 5</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11/26/18-11/30/18</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ctr"/>
                      <a:r>
                        <a:rPr lang="en-US" sz="900" u="none" strike="noStrike" dirty="0">
                          <a:effectLst/>
                        </a:rPr>
                        <a:t>Google Machine Learning Crash Course</a:t>
                      </a:r>
                      <a:endParaRPr lang="en-US" sz="900" b="0" i="0" u="none" strike="noStrike" dirty="0">
                        <a:solidFill>
                          <a:srgbClr val="000000"/>
                        </a:solidFill>
                        <a:effectLst/>
                        <a:latin typeface="Arial" panose="020B0604020202020204" pitchFamily="34" charset="0"/>
                      </a:endParaRPr>
                    </a:p>
                  </a:txBody>
                  <a:tcPr marL="3066" marR="3066" marT="3066" marB="0" anchor="ctr"/>
                </a:tc>
                <a:tc>
                  <a:txBody>
                    <a:bodyPr/>
                    <a:lstStyle/>
                    <a:p>
                      <a:pPr algn="l" fontAlgn="b"/>
                      <a:r>
                        <a:rPr lang="en-US" sz="900" u="none" strike="noStrike" dirty="0">
                          <a:effectLst/>
                        </a:rPr>
                        <a:t>ML Real World Examples: Cancer Prediction-Real World Guidelines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12 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204871915"/>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Google Machine Learning Problem Framing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Machine Learning Problem Framing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 hr</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61189502"/>
                  </a:ext>
                </a:extLst>
              </a:tr>
              <a:tr h="174748">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Designing Great Data Products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Designing great data products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30min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706627299"/>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Rules of Machine Learning: Best Practices for ML Engineering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Rules of Machine Learning: Best Practices for ML </a:t>
                      </a:r>
                      <a:r>
                        <a:rPr lang="en-US" sz="900" u="none" strike="noStrike" dirty="0" smtClean="0">
                          <a:effectLst/>
                        </a:rPr>
                        <a:t>Engineering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 hr</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3411421774"/>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Machine Learning Yearning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Machine Learning Yearning</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2 </a:t>
                      </a:r>
                      <a:r>
                        <a:rPr lang="en-US" sz="900" u="none" strike="noStrike" dirty="0" err="1" smtClean="0">
                          <a:effectLst/>
                        </a:rPr>
                        <a:t>hrs</a:t>
                      </a:r>
                      <a:endParaRPr lang="en-US" sz="900" b="0" i="0" u="none" strike="noStrike" dirty="0">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2576260413"/>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Machine Learning: The High Interest Credit Card of Technical Debt</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Machine Learning: The High-Interest Credit Card of Technical Debt</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45min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1482094138"/>
                  </a:ext>
                </a:extLst>
              </a:tr>
              <a:tr h="113966">
                <a:tc>
                  <a:txBody>
                    <a:bodyPr/>
                    <a:lstStyle/>
                    <a:p>
                      <a:pPr algn="l" fontAlgn="b"/>
                      <a:r>
                        <a:rPr lang="en-US" sz="900" b="1" u="none" strike="noStrike" dirty="0">
                          <a:effectLst/>
                        </a:rPr>
                        <a:t>Week 6</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12/3/18-12/7/18</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ctr"/>
                      <a:r>
                        <a:rPr lang="en-US" sz="900" u="none" strike="noStrike" dirty="0">
                          <a:effectLst/>
                        </a:rPr>
                        <a:t>Google Machine Learning Data Prep</a:t>
                      </a:r>
                      <a:endParaRPr lang="en-US" sz="900" b="0" i="0" u="none" strike="noStrike" dirty="0">
                        <a:solidFill>
                          <a:srgbClr val="000000"/>
                        </a:solidFill>
                        <a:effectLst/>
                        <a:latin typeface="Arial" panose="020B0604020202020204" pitchFamily="34" charset="0"/>
                      </a:endParaRPr>
                    </a:p>
                  </a:txBody>
                  <a:tcPr marL="3066" marR="3066" marT="3066" marB="0" anchor="ctr"/>
                </a:tc>
                <a:tc>
                  <a:txBody>
                    <a:bodyPr/>
                    <a:lstStyle/>
                    <a:p>
                      <a:pPr algn="l" fontAlgn="b"/>
                      <a:r>
                        <a:rPr lang="en-US" sz="900" u="none" strike="noStrike" dirty="0">
                          <a:effectLst/>
                        </a:rPr>
                        <a:t>Machine Learning Data Prep</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2 hrs 45 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133161938"/>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Data Prep at Comcast</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Data Prep at Comcast</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2hrs 29min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712871363"/>
                  </a:ext>
                </a:extLst>
              </a:tr>
              <a:tr h="273519">
                <a:tc>
                  <a:txBody>
                    <a:bodyPr/>
                    <a:lstStyle/>
                    <a:p>
                      <a:pPr algn="l" fontAlgn="b"/>
                      <a:r>
                        <a:rPr lang="en-US" sz="900" b="1" u="none" strike="noStrike" dirty="0">
                          <a:effectLst/>
                        </a:rPr>
                        <a:t>Week 7</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12/10/18-12/14/18</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Data at Comcast</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Data Ingest, Store, Transform, Ad-Hoc Analysis, Visualization, and Data Egress Using dx Platforms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30min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695847726"/>
                  </a:ext>
                </a:extLst>
              </a:tr>
              <a:tr h="174748">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Best practices for </a:t>
                      </a:r>
                      <a:r>
                        <a:rPr lang="en-US" sz="900" u="none" strike="noStrike" dirty="0" err="1">
                          <a:effectLst/>
                        </a:rPr>
                        <a:t>Jupyter</a:t>
                      </a:r>
                      <a:r>
                        <a:rPr lang="en-US" sz="900" u="none" strike="noStrike" dirty="0">
                          <a:effectLst/>
                        </a:rPr>
                        <a:t> notebooks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Best practices for </a:t>
                      </a:r>
                      <a:r>
                        <a:rPr lang="en-US" sz="900" u="none" strike="noStrike" dirty="0" err="1">
                          <a:effectLst/>
                        </a:rPr>
                        <a:t>Jupyter</a:t>
                      </a:r>
                      <a:r>
                        <a:rPr lang="en-US" sz="900" u="none" strike="noStrike" dirty="0">
                          <a:effectLst/>
                        </a:rPr>
                        <a:t> notebooks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20min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969329263"/>
                  </a:ext>
                </a:extLst>
              </a:tr>
              <a:tr h="193744">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How to Read Academic Papers without Freaking Out</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How to read a machine learning paper </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10min</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830604093"/>
                  </a:ext>
                </a:extLst>
              </a:tr>
              <a:tr h="174748">
                <a:tc>
                  <a:txBody>
                    <a:bodyPr/>
                    <a:lstStyle/>
                    <a:p>
                      <a:pPr algn="l" fontAlgn="b"/>
                      <a:r>
                        <a:rPr lang="en-US" sz="900" b="1" u="none" strike="noStrike" dirty="0">
                          <a:effectLst/>
                        </a:rPr>
                        <a:t> </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Assessment of learned skills via labs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Assessment of learned skills via labs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4-5hrs</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73615892"/>
                  </a:ext>
                </a:extLst>
              </a:tr>
              <a:tr h="193744">
                <a:tc>
                  <a:txBody>
                    <a:bodyPr/>
                    <a:lstStyle/>
                    <a:p>
                      <a:pPr algn="l" fontAlgn="b"/>
                      <a:r>
                        <a:rPr lang="en-US" sz="900" b="1" u="none" strike="noStrike" dirty="0">
                          <a:effectLst/>
                        </a:rPr>
                        <a:t>Week 8</a:t>
                      </a:r>
                      <a:endParaRPr lang="en-US" sz="9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12/17/18-12/21/18</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Assessment of learned skills via labs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Assessment of learned skills via labs</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Extra Time, If needed</a:t>
                      </a:r>
                      <a:endParaRPr lang="en-US" sz="9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725405901"/>
                  </a:ext>
                </a:extLst>
              </a:tr>
              <a:tr h="174748">
                <a:tc>
                  <a:txBody>
                    <a:bodyPr/>
                    <a:lstStyle/>
                    <a:p>
                      <a:pPr algn="l" fontAlgn="b"/>
                      <a:r>
                        <a:rPr lang="en-US" sz="900" u="none" strike="noStrike" dirty="0">
                          <a:effectLst/>
                        </a:rPr>
                        <a:t> </a:t>
                      </a:r>
                      <a:endParaRPr lang="en-US" sz="900" b="0"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a:effectLst/>
                        </a:rPr>
                        <a:t> </a:t>
                      </a:r>
                      <a:endParaRPr lang="en-US" sz="9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900" u="none" strike="noStrike" dirty="0">
                          <a:solidFill>
                            <a:srgbClr val="128CE8"/>
                          </a:solidFill>
                          <a:effectLst/>
                        </a:rPr>
                        <a:t>Manager Check-In</a:t>
                      </a:r>
                      <a:endParaRPr lang="en-US" sz="900" b="0" i="0" u="none" strike="noStrike" dirty="0">
                        <a:solidFill>
                          <a:srgbClr val="128CE8"/>
                        </a:solidFill>
                        <a:effectLst/>
                        <a:latin typeface="Arial" panose="020B0604020202020204" pitchFamily="34" charset="0"/>
                      </a:endParaRPr>
                    </a:p>
                  </a:txBody>
                  <a:tcPr marL="3066" marR="3066" marT="3066" marB="0" anchor="b"/>
                </a:tc>
                <a:tc>
                  <a:txBody>
                    <a:bodyPr/>
                    <a:lstStyle/>
                    <a:p>
                      <a:pPr algn="l" fontAlgn="b"/>
                      <a:r>
                        <a:rPr lang="en-US" sz="900" u="none" strike="noStrike" dirty="0">
                          <a:effectLst/>
                        </a:rPr>
                        <a:t>30min</a:t>
                      </a:r>
                      <a:endParaRPr lang="en-US" sz="900" b="0" i="0" u="none" strike="noStrike" dirty="0">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069158101"/>
                  </a:ext>
                </a:extLst>
              </a:tr>
              <a:tr h="188492">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Web Based Training plus orientation total time</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smtClean="0">
                          <a:effectLst/>
                        </a:rPr>
                        <a:t>33hrs 9min</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868995295"/>
                  </a:ext>
                </a:extLst>
              </a:tr>
              <a:tr h="144379">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Lab total time</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8hrs 55min</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024973684"/>
                  </a:ext>
                </a:extLst>
              </a:tr>
              <a:tr h="154005">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Manager Check-Ins</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1hr</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456486482"/>
                  </a:ext>
                </a:extLst>
              </a:tr>
              <a:tr h="174748">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a:effectLst/>
                        </a:rPr>
                        <a:t> </a:t>
                      </a:r>
                      <a:endParaRPr lang="en-US" sz="800" b="0" i="0" u="none" strike="noStrike">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b="1" u="none" strike="noStrike" dirty="0" smtClean="0">
                          <a:effectLst/>
                        </a:rPr>
                        <a:t>43hrs 4min</a:t>
                      </a:r>
                      <a:endParaRPr lang="en-US" sz="800" b="1" i="0" u="none" strike="noStrike" dirty="0">
                        <a:solidFill>
                          <a:srgbClr val="000000"/>
                        </a:solidFill>
                        <a:effectLst/>
                        <a:latin typeface="Arial" panose="020B0604020202020204" pitchFamily="34" charset="0"/>
                      </a:endParaRPr>
                    </a:p>
                  </a:txBody>
                  <a:tcPr marL="3066" marR="3066" marT="3066" marB="0" anchor="b"/>
                </a:tc>
                <a:tc>
                  <a:txBody>
                    <a:bodyPr/>
                    <a:lstStyle/>
                    <a:p>
                      <a:pPr algn="l" fontAlgn="b"/>
                      <a:r>
                        <a:rPr lang="en-US" sz="800" u="none" strike="noStrike" dirty="0">
                          <a:effectLst/>
                        </a:rPr>
                        <a:t> </a:t>
                      </a:r>
                      <a:endParaRPr lang="en-US" sz="800" b="0" i="0" u="none" strike="noStrike" dirty="0">
                        <a:solidFill>
                          <a:srgbClr val="000000"/>
                        </a:solidFill>
                        <a:effectLst/>
                        <a:latin typeface="Arial" panose="020B0604020202020204" pitchFamily="34" charset="0"/>
                      </a:endParaRPr>
                    </a:p>
                  </a:txBody>
                  <a:tcPr marL="3066" marR="3066" marT="3066" marB="0" anchor="b"/>
                </a:tc>
                <a:extLst>
                  <a:ext uri="{0D108BD9-81ED-4DB2-BD59-A6C34878D82A}">
                    <a16:rowId xmlns:a16="http://schemas.microsoft.com/office/drawing/2014/main" val="2853503194"/>
                  </a:ext>
                </a:extLst>
              </a:tr>
            </a:tbl>
          </a:graphicData>
        </a:graphic>
      </p:graphicFrame>
    </p:spTree>
    <p:custDataLst>
      <p:tags r:id="rId1"/>
    </p:custDataLst>
    <p:extLst>
      <p:ext uri="{BB962C8B-B14F-4D97-AF65-F5344CB8AC3E}">
        <p14:creationId xmlns:p14="http://schemas.microsoft.com/office/powerpoint/2010/main" val="20448211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t7qtm1qC"/>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EuMyIsIk9yaWdpbmFsQXNzZW1ibHlWZXJzaW9uIjpudWxsLCJFZGl0aW9uIjoiUGx1cyIsIklzUGx1c0VkaXRpb24iOnRydW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y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0NywiRyI6NTQsIkIiOjE1M3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c5LCJHIjoxMjksIkIiOjE4OX19LCJMaW5lV2VpZ2h0IjoxLjAsIkxpbmVUeXBlIjowLCJQYXJlbnRTdHlsZSI6bnVsbH0sIklzQmVsb3dUaW1lYmFuZCI6ZmFsc2U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MuMCwiSGVpZ2h0IjoxMy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EZWZhdWx0VGFza1N0eWxlIjp7IiRpZCI6IjgyIiwiU2hhcGUiOjEsIlNoYXBlVGhpY2tuZXNzIjowLCJEdXJhdGlvbkZvcm1hdCI6MCwiSW5jbHVkZU5vbldvcmtpbmdEYXlzSW5EdXJhdGlvbiI6ZmFsc2UsIlBlcmNlbnRhZ2VDb21wbGV0ZVN0eWxlIjp7IiRpZCI6IjgzIiwiRm9udFNldHRpbmdzIjp7IiRpZCI6Ijg0IiwiRm9udFNpemUiOjEwLCJGb250TmFtZSI6IkNhbGlicmkiLCJJc0JvbGQiOmZhbHNlLCJJc0l0YWxpYyI6ZmFsc2UsIklzVW5kZXJsaW5lZCI6ZmFsc2UsIlBhcmVudFN0eWxlIjpudWxsfSwiQXV0b1NpemUiOjAsIkZvcmVncm91bmQiOnsiJGlkIjoiODUiLCJDb2xvciI6eyIkaWQiOiI4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A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iIsIlRvcCI6MCwiTGVmdCI6MCwiUmlnaHQiOjAsIkJvdHRvbSI6MH0sIlBhZGRpbmciOnsiJGlkIjoiMTIzIiwiVG9wIjowLCJMZWZ0IjowLCJSaWdodCI6MCwiQm90dG9tIjowfSwiQmFja2dyb3VuZCI6eyIkaWQiOiIxMjQiLCJDb2xvciI6eyIkcmVmIjoiMjAifX0sIklzVmlzaWJsZSI6dHJ1ZSwiV2lkdGgiOjAuMCwiSGVpZ2h0IjowLjAsIkJvcmRlclN0eWxlIjpudWxsLCJQYXJlbnRTdHlsZSI6bnVsbH0sIkRhdGVGb3JtYXQiOnsiJGlkIjoiMTI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YiLCJTaGFwZVN0eWxlIjpmYWxzZSwiVGl0bGVTdHlsZSI6ZmFsc2UsIkRhdGVTdHlsZSI6ZmFsc2UsIkhvcml6b250YWxDb25uZWN0b3JTdHlsZSI6ZmFsc2UsIlZlcnRpY2FsQ29ubmVjdG9yU3R5bGUiOmZhbHNlLCJQZXJjZW50YWdlQ29tcGxldGVTaGFwZU9wYWNpdHkiOmZhbHNlLCJEdXJhdGlvbkZvcm1hdCI6ZmFsc2UsIkR1cmF0aW9uUG9zaXRpb24iOmZhbHNlLCJFbmREYXRlUG9zaXRpb24iOmZhbHNlLCJJc0JlbG93VGltZWJhbmQiOmZhbHNlLCJQZXJjZW50YWdlQ29tcGxldGVkUG9zaXRpb24iOmZhbHNlLCJTaGFwZSI6ZmFsc2UsIlNoYXBlVGhpY2tuZXNzIjpmYWxzZSwiU3BhY2luZyI6ZmFsc2UsIlN0YXJ0RGF0ZVBvc2l0aW9uIjpmYWxzZSwiVGl0bGVQb3NpdGlvbiI6ZmFsc2UsIkRhdGVGb3JtYXQiOmZhbHNlLCJJc1Zpc2libGUiOmZhbHNlLCJNYXJnaW4iOmZhbHNlfX0sIlNob3dFbGFwc2VkVGltZUdyYWRpZW50U3R5bGUiOmZhbHNlfSwiU2NhbGUiOnsiJGlkIjoiMTI3IiwiU3RhcnREYXRlIjoiMDAwMS0wMS0wMVQwMDowMDowMCIsIkVuZERhdGUiOiIwMDAxLTAxLTAxVDAwOjAwOjAwIiwiRm9ybWF0IjoiTU1NIiwiVHlwZSI6MiwiQXV0b0RhdGVSYW5nZSI6dHJ1ZSwiV29ya2luZ0RheXMiOjMxLCJUb2RheU1hcmtlclRleHQiOiJUb2RheSIsIkF1dG9TY2FsZVR5cGUiOnRydWV9LCJNaWxlc3RvbmVzIjpbXSwiVGFza3MiOlt7IiRpZCI6IjEyOCIsIkdyb3VwTmFtZSI6bnVsbCwiU3RhcnREYXRlIjoiMjAxOC0xMC0yOVQwMDowMDowMCIsIkVuZERhdGUiOiIyMDE4LTEwLTI5VDIzOjU5OjAwIiwiUGVyY2VudGFnZUNvbXBsZXRlIjpudWxsLCJTdHlsZSI6eyIkaWQiOiIxMjkiLCJTaGFwZSI6MSwiU2hhcGVUaGlja25lc3MiOjAsIkR1cmF0aW9uRm9ybWF0IjowLCJJbmNsdWRlTm9uV29ya2luZ0RheXNJbkR1cmF0aW9uIjpmYWxzZSwiUGVyY2VudGFnZUNvbXBsZXRlU3R5bGUiOnsiJGlkIjoiMTMwIiwiRm9udFNldHRpbmdzIjp7IiRpZCI6IjEzMSIsIkZvbnRTaXplIjoxMCwiRm9udE5hbWUiOiJDYWxpYnJpIiwiSXNCb2xkIjpmYWxzZSwiSXNJdGFsaWMiOmZhbHNlLCJJc1VuZGVybGluZWQiOmZhbHNlLCJQYXJlbnRTdHlsZSI6bnVsbH0sIkF1dG9TaXplIjowLCJGb3JlZ3JvdW5kIjp7IiRpZCI6IjEzMiIsIkNvbG9yIjp7IiRyZWYiOiI4NiJ9fSwiTWF4V2lkdGgiOjIwMC4wLCJNYXhIZWlnaHQiOiJJbmZpbml0eSIsIlNtYXJ0Rm9yZWdyb3VuZElzQWN0aXZlIjpmYWxzZSwiSG9yaXpvbnRhbEFsaWdubWVudCI6MCwiVmVydGljYWxBbGlnbm1lbnQiOjAsIlNtYXJ0Rm9yZWdyb3VuZCI6bnVsbCwiQmFja2dyb3VuZEZpbGxUeXBlIjow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JhY2tncm91bmRGaWxsVHlwZSI6MCwiTWFyZ2luIjp7IiRpZCI6IjEzOSIsIlRvcCI6MCwiTGVmdCI6MCwiUmlnaHQiOjAsIkJvdHRvbSI6MH0sIlBhZGRpbmciOnsiJGlkIjoiMTQwIiwiVG9wIjowLCJMZWZ0IjowLCJSaWdodCI6MCwiQm90dG9tIjowfSwiQmFja2dyb3VuZCI6eyIkcmVmIjoiOTYifSwiSXNWaXNpYmxlIjp0cnVlLCJXaWR0aCI6MC4wLCJIZWlnaHQiOjAuMCwiQm9yZGVyU3R5bGUiOnsiJGlkIjoiMTQxIiwiTGluZUNvbG9yIjpudWxsLCJMaW5lV2VpZ2h0IjowLjAsIkxpbmVUeXBlIjowLCJQYXJlbnRTdHlsZSI6bnVsbH0sIlBhcmVudFN0eWxlIjpudWxsfSwiSG9yaXpvbnRhbENvbm5lY3RvclN0eWxlIjp7IiRpZCI6IjE0MiIsIkxpbmVDb2xvciI6eyIkcmVmIjoiOTgifSwiTGluZVdlaWdodCI6MS4wLCJMaW5lVHlwZSI6MCwiUGFyZW50U3R5bGUiOm51bGx9LCJWZXJ0aWNhbENvbm5lY3RvclN0eWxlIjp7IiRpZCI6IjE0My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cmVmIjoiMTA3In19LCJJc1Zpc2libGUiOnRydWUsIldpZHRoIjowLjAsIkhlaWdodCI6MTAuMCwiQm9yZGVyU3R5bGUiOnsiJGlkIjoiMTQ4IiwiTGluZUNvbG9yIjp7IiRyZWYiOiIxMDkifSwiTGluZVdlaWdodCI6MC4wLCJMaW5lVHlwZSI6MCwiUGFyZW50U3R5bGUiOm51bGx9LCJQYXJlbnRTdHlsZSI6bnVsbH0sIlRpdGxlU3R5bGUiOnsiJGlkIjoiMTQ5IiwiRm9udFNldHRpbmdzIjp7IiRpZCI6IjE1MCIsIkZvbnRTaXplIjoxMSwiRm9udE5hbWUiOiJDYWxpYnJpIiwiSXNCb2xkIjp0cnVlLCJJc0l0YWxpYyI6ZmFsc2UsIklzVW5kZXJsaW5lZCI6ZmFsc2UsIlBhcmVudFN0eWxlIjpudWxsfSwiQXV0b1NpemUiOjAsIkZvcmVncm91bmQiOnsiJGlkIjoiMTUxIiwiQ29sb3IiOnsiJHJlZiI6IjExNCJ9fSwiTWF4V2lkdGgiOjk2MC4wLCJNYXhIZWlnaHQiOiJJbmZpbml0eSIsIlNtYXJ0Rm9yZWdyb3VuZElzQWN0aXZlIjpmYWxzZSwiSG9yaXpvbnRhbEFsaWdubWVudCI6MCwiVmVydGljYWxBbGlnbm1lbnQiOjAsIlNtYXJ0Rm9yZWdyb3VuZCI6bnVsbCwiQmFja2dyb3VuZEZpbGxUeXBlIjowLCJNYXJnaW4iOnsiJGlkIjoiMTUyIiwiVG9wIjowLCJMZWZ0IjowLCJSaWdodCI6MCwiQm90dG9tIjowfSwiUGFkZGluZyI6eyIkaWQiOiIxNTMiLCJUb3AiOjAsIkxlZnQiOjAsIlJpZ2h0IjowLCJCb3R0b20iOjB9LCJCYWNrZ3JvdW5kIjp7IiRyZWYiOiIxMTcifSwiSXNWaXNpYmxlIjp0cnVlLCJXaWR0aCI6MC4wLCJIZWlnaHQiOjAuMCwiQm9yZGVyU3R5bGUiOnsiJGlkIjoiMTU0IiwiTGluZUNvbG9yIjpudWxsLCJMaW5lV2VpZ2h0IjowLjAsIkxpbmVUeXBlIjowLCJQYXJlbnRTdHlsZSI6bnVsbH0sIlBhcmVudFN0eWxlIjpudWxsfSwiRGF0ZVN0eWxlIjp7IiRpZCI6IjE1NSIsIkZvbnRTZXR0aW5ncyI6eyIkaWQiOiIxNTYiLCJGb250U2l6ZSI6MTAsIkZvbnROYW1lIjoiQ2FsaWJyaSIsIklzQm9sZCI6ZmFsc2UsIklzSXRhbGljIjpmYWxzZSwiSXNVbmRlcmxpbmVkIjpmYWxzZSwiUGFyZW50U3R5bGUiOm51bGx9LCJBdXRvU2l6ZSI6MCwiRm9yZWdyb3VuZCI6eyIkaWQiOiIxNTciLCJDb2xvciI6eyIkcmVmIjoiMTIxIn19LCJNYXhXaWR0aCI6MjAwLjAsIk1heEhlaWdodCI6IkluZmluaXR5IiwiU21hcnRGb3JlZ3JvdW5kSXNBY3RpdmUiOmZhbHNlLCJIb3Jpem9udGFsQWxpZ25tZW50IjowLCJWZXJ0aWNhbEFsaWdubWVudCI6MCwiU21hcnRGb3JlZ3JvdW5kIjpudWxsLCJCYWNrZ3JvdW5kRmlsbFR5cGUiOjAsIk1hcmdpbiI6eyIkaWQiOiIxNTgiLCJUb3AiOjAsIkxlZnQiOjAsIlJpZ2h0IjowLCJCb3R0b20iOjB9LCJQYWRkaW5nIjp7IiRpZCI6IjE1OSIsIlRvcCI6MCwiTGVmdCI6MCwiUmlnaHQiOjAsIkJvdHRvbSI6MH0sIkJhY2tncm91bmQiOnsiJHJlZiI6IjEyNCJ9LCJJc1Zpc2libGUiOnRydWUsIldpZHRoIjowLjAsIkhlaWdodCI6MC4wLCJCb3JkZXJTdHlsZSI6eyIkaWQiOiIxNjAiLCJMaW5lQ29sb3IiOm51bGwsIkxpbmVXZWlnaHQiOjAuMCwiTGluZVR5cGUiOjAsIlBhcmVudFN0eWxlIjpudWxsfSwiUGFyZW50U3R5bGUiOm51bGx9LCJEYXRlRm9ybWF0Ijp7IiRpZCI6IjE2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wLCJTbWFydER1cmF0aW9uQWN0aXZhdGVkIjpmYWxzZSwiRGF0ZUZvcm1hdCI6eyIkcmVmIjoiMTYxIn0sIklkIjoiZGZmODU0ZjUtZDMyYy00MDYzLWJiYTgtNWQxMDE1Yzc5OWFmIiwiSW1wb3J0SWQiOiIxIiwiVGl0bGUiOiJLaWNrb2ZmL09yaWVudGF0aW9uIiwiTm90ZSI6bnVsbCwiSHlwZXJsaW5rIjpudWxsLCJJc0NoYW5nZWQiOmZhbHNlLCJJc05ldyI6ZmFsc2V9LHsiJGlkIjoiMTYyIiwiR3JvdXBOYW1lIjpudWxsLCJTdGFydERhdGUiOiIyMDE4LTEwLTI5VDAwOjAwOjAwIiwiRW5kRGF0ZSI6IjIwMTgtMTEtMjNUMjM6NTk6MDAiLCJQZXJjZW50YWdlQ29tcGxldGUiOm51bGwsIlN0eWxlIjp7IiRpZCI6IjE2MyIsIlNoYXBlIjoxLCJTaGFwZVRoaWNrbmVzcyI6MCwiRHVyYXRpb25Gb3JtYXQiOjAsIkluY2x1ZGVOb25Xb3JraW5nRGF5c0luRHVyYXRpb24iOmZhbHNlLCJQZXJjZW50YWdlQ29tcGxldGVTdHlsZSI6eyIkaWQiOiIxNjQiLCJGb250U2V0dGluZ3MiOnsiJGlkIjoiMTY1IiwiRm9udFNpemUiOjEwLCJGb250TmFtZSI6IkNhbGlicmkiLCJJc0JvbGQiOmZhbHNlLCJJc0l0YWxpYyI6ZmFsc2UsIklzVW5kZXJsaW5lZCI6ZmFsc2UsIlBhcmVudFN0eWxlIjpudWxsfSwiQXV0b1NpemUiOjAsIkZvcmVncm91bmQiOnsiJGlkIjoiMTY2IiwiQ29sb3IiOnsiJHJlZiI6Ijg2In19LCJNYXhXaWR0aCI6MjAwLjAsIk1heEhlaWdodCI6IkluZmluaXR5IiwiU21hcnRGb3JlZ3JvdW5kSXNBY3RpdmUiOmZhbHNlLCJIb3Jpem9udGFsQWxpZ25tZW50IjowLCJWZXJ0aWNhbEFsaWdubWVudCI6MCwiU21hcnRGb3JlZ3JvdW5kIjpudWxsLCJCYWNrZ3JvdW5kRmlsbFR5cGUiOjAsIk1hcmdpbiI6eyIkaWQiOiIxNjciLCJUb3AiOjAsIkxlZnQiOjAsIlJpZ2h0IjowLCJCb3R0b20iOjB9LCJQYWRkaW5nIjp7IiRpZCI6IjE2OCIsIlRvcCI6MCwiTGVmdCI6MCwiUmlnaHQiOjAsIkJvdHRvbSI6MH0sIkJhY2tncm91bmQiOnsiJHJlZiI6Ijg5In0sIklzVmlzaWJsZSI6dHJ1ZSwiV2lkdGgiOjAuMCwiSGVpZ2h0IjowLjAsIkJvcmRlclN0eWxlIjp7IiRpZCI6IjE2OSIsIkxpbmVDb2xvciI6bnVsbCwiTGluZVdlaWdodCI6MC4wLCJMaW5lVHlwZSI6MCwiUGFyZW50U3R5bGUiOm51bGx9LCJQYXJlbnRTdHlsZSI6bnVsbH0sIkR1cmF0aW9uU3R5bGUiOnsiJGlkIjoiMTcwIiwiRm9udFNldHRpbmdzIjp7IiRpZCI6IjE3MSIsIkZvbnRTaXplIjoxMCwiRm9udE5hbWUiOiJDYWxpYnJpIiwiSXNCb2xkIjpmYWxzZSwiSXNJdGFsaWMiOmZhbHNlLCJJc1VuZGVybGluZWQiOmZhbHNlLCJQYXJlbnRTdHlsZSI6bnVsbH0sIkF1dG9TaXplIjowLCJGb3JlZ3JvdW5kIjp7IiRpZCI6IjE3MiIsIkNvbG9yIjp7IiRyZWYiOiI5MyJ9fSwiTWF4V2lkdGgiOjIwMC4wLCJNYXhIZWlnaHQiOiJJbmZpbml0eSIsIlNtYXJ0Rm9yZWdyb3VuZElzQWN0aXZlIjpmYWxzZSwiSG9yaXpvbnRhbEFsaWdubWVudCI6MCwiVmVydGljYWxBbGlnbm1lbnQiOjAsIlNtYXJ0Rm9yZWdyb3VuZCI6bnVsbCwiQmFja2dyb3VuZEZpbGxUeXBlIjowLCJNYXJnaW4iOnsiJGlkIjoiMTczIiwiVG9wIjowLCJMZWZ0IjowLCJSaWdodCI6MCwiQm90dG9tIjowfSwiUGFkZGluZyI6eyIkaWQiOiIxNzQiLCJUb3AiOjAsIkxlZnQiOjAsIlJpZ2h0IjowLCJCb3R0b20iOjB9LCJCYWNrZ3JvdW5kIjp7IiRyZWYiOiI5NiJ9LCJJc1Zpc2libGUiOnRydWUsIldpZHRoIjowLjAsIkhlaWdodCI6MC4wLCJCb3JkZXJTdHlsZSI6eyIkaWQiOiIxNzUiLCJMaW5lQ29sb3IiOm51bGwsIkxpbmVXZWlnaHQiOjAuMCwiTGluZVR5cGUiOjAsIlBhcmVudFN0eWxlIjpudWxsfSwiUGFyZW50U3R5bGUiOm51bGx9LCJIb3Jpem9udGFsQ29ubmVjdG9yU3R5bGUiOnsiJGlkIjoiMTc2IiwiTGluZUNvbG9yIjp7IiRyZWYiOiI5OCJ9LCJMaW5lV2VpZ2h0IjoxLjAsIkxpbmVUeXBlIjowLCJQYXJlbnRTdHlsZSI6bnVsbH0sIlZlcnRpY2FsQ29ubmVjdG9yU3R5bGUiOnsiJGlkIjoiMTc3IiwiTGluZUNvbG9yIjp7IiRyZWYiOiIxMDE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xNzgiLCJNYXJnaW4iOnsiJGlkIjoiMTc5IiwiVG9wIjowLCJMZWZ0Ijo0LCJSaWdodCI6NCwiQm90dG9tIjowfSwiUGFkZGluZyI6eyIkaWQiOiIxODAiLCJUb3AiOjAsIkxlZnQiOjAsIlJpZ2h0IjowLCJCb3R0b20iOjB9LCJCYWNrZ3JvdW5kIjp7IiRpZCI6IjE4MSIsIkNvbG9yIjp7IiRyZWYiOiIxMDcifX0sIklzVmlzaWJsZSI6dHJ1ZSwiV2lkdGgiOjAuMCwiSGVpZ2h0IjoxMC4wLCJCb3JkZXJTdHlsZSI6eyIkaWQiOiIxODIiLCJMaW5lQ29sb3IiOnsiJHJlZiI6IjEwOSJ9LCJMaW5lV2VpZ2h0IjowLjAsIkxpbmVUeXBlIjowLCJQYXJlbnRTdHlsZSI6bnVsbH0sIlBhcmVudFN0eWxlIjpudWxsfSwiVGl0bGVTdHlsZSI6eyIkaWQiOiIxODMiLCJGb250U2V0dGluZ3MiOnsiJGlkIjoiMTg0IiwiRm9udFNpemUiOjExLCJGb250TmFtZSI6IkNhbGlicmkiLCJJc0JvbGQiOnRydWUsIklzSXRhbGljIjpmYWxzZSwiSXNVbmRlcmxpbmVkIjpmYWxzZSwiUGFyZW50U3R5bGUiOm51bGx9LCJBdXRvU2l6ZSI6MCwiRm9yZWdyb3VuZCI6eyIkaWQiOiIxODUiLCJDb2xvciI6eyIkcmVmIjoiMTE0In19LCJNYXhXaWR0aCI6OTYwLjAsIk1heEhlaWdodCI6IkluZmluaXR5IiwiU21hcnRGb3JlZ3JvdW5kSXNBY3RpdmUiOmZhbHNlLCJIb3Jpem9udGFsQWxpZ25tZW50IjowLCJWZXJ0aWNhbEFsaWdubWVudCI6MCwiU21hcnRGb3JlZ3JvdW5kIjpudWxsLCJCYWNrZ3JvdW5kRmlsbFR5cGUiOjAsIk1hcmdpbiI6eyIkaWQiOiIxODYiLCJUb3AiOjAsIkxlZnQiOjAsIlJpZ2h0IjowLCJCb3R0b20iOjB9LCJQYWRkaW5nIjp7IiRpZCI6IjE4NyIsIlRvcCI6MCwiTGVmdCI6MCwiUmlnaHQiOjAsIkJvdHRvbSI6MH0sIkJhY2tncm91bmQiOnsiJHJlZiI6IjExNyJ9LCJJc1Zpc2libGUiOnRydWUsIldpZHRoIjowLjAsIkhlaWdodCI6MC4wLCJCb3JkZXJTdHlsZSI6eyIkaWQiOiIxODgiLCJMaW5lQ29sb3IiOm51bGwsIkxpbmVXZWlnaHQiOjAuMCwiTGluZVR5cGUiOjAsIlBhcmVudFN0eWxlIjpudWxsfSwiUGFyZW50U3R5bGUiOm51bGx9LCJEYXRlU3R5bGUiOnsiJGlkIjoiMTg5IiwiRm9udFNldHRpbmdzIjp7IiRpZCI6IjE5MCIsIkZvbnRTaXplIjoxMCwiRm9udE5hbWUiOiJDYWxpYnJpIiwiSXNCb2xkIjpmYWxzZSwiSXNJdGFsaWMiOmZhbHNlLCJJc1VuZGVybGluZWQiOmZhbHNlLCJQYXJlbnRTdHlsZSI6bnVsbH0sIkF1dG9TaXplIjowLCJGb3JlZ3JvdW5kIjp7IiRpZCI6IjE5MSIsIkNvbG9yIjp7IiRyZWYiOiIxMjEifX0sIk1heFdpZHRoIjoyMDAuMCwiTWF4SGVpZ2h0IjoiSW5maW5pdHkiLCJTbWFydEZvcmVncm91bmRJc0FjdGl2ZSI6ZmFsc2UsIkhvcml6b250YWxBbGlnbm1lbnQiOjAsIlZlcnRpY2FsQWxpZ25tZW50IjowLCJTbWFydEZvcmVncm91bmQiOm51bGwsIkJhY2tncm91bmRGaWxsVHlwZSI6MCwiTWFyZ2luIjp7IiRpZCI6IjE5MiIsIlRvcCI6MCwiTGVmdCI6MCwiUmlnaHQiOjAsIkJvdHRvbSI6MH0sIlBhZGRpbmciOnsiJGlkIjoiMTkzIiwiVG9wIjowLCJMZWZ0IjowLCJSaWdodCI6MCwiQm90dG9tIjowfSwiQmFja2dyb3VuZCI6eyIkcmVmIjoiMTI0In0sIklzVmlzaWJsZSI6dHJ1ZSwiV2lkdGgiOjAuMCwiSGVpZ2h0IjowLjAsIkJvcmRlclN0eWxlIjp7IiRpZCI6IjE5NCIsIkxpbmVDb2xvciI6bnVsbCwiTGluZVdlaWdodCI6MC4wLCJMaW5lVHlwZSI6MCwiUGFyZW50U3R5bGUiOm51bGx9LCJQYXJlbnRTdHlsZSI6bnVsbH0sIkRhdGVGb3JtYXQiOnsiJGlkIjoiMTk1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EsIlNtYXJ0RHVyYXRpb25BY3RpdmF0ZWQiOmZhbHNlLCJEYXRlRm9ybWF0Ijp7IiRyZWYiOiIxOTUifSwiSWQiOiJjZDYzN2FkYS02ZWNlLTQ5MjktOWJjYy0wZTJlMzU3YTFlYjQiLCJJbXBvcnRJZCI6IjEiLCJUaXRsZSI6Ikdvb2dsZSBNTCBDcmFzaCBDb3Vyc2UgQ29uY2VwdHMiLCJOb3RlIjpudWxsLCJIeXBlcmxpbmsiOm51bGwsIklzQ2hhbmdlZCI6ZmFsc2UsIklzTmV3IjpmYWxzZX0seyIkaWQiOiIxOTYiLCJHcm91cE5hbWUiOm51bGwsIlN0YXJ0RGF0ZSI6IjIwMTgtMTEtMTlUMDA6MDA6MDAiLCJFbmREYXRlIjoiMjAxOC0xMS0yM1QyMzo1OTowMCIsIlBlcmNlbnRhZ2VDb21wbGV0ZSI6bnVsbCwiU3R5bGUiOnsiJGlkIjoiMTk3IiwiU2hhcGUiOjEsIlNoYXBlVGhpY2tuZXNzIjowLCJEdXJhdGlvbkZvcm1hdCI6MCwiSW5jbHVkZU5vbldvcmtpbmdEYXlzSW5EdXJhdGlvbiI6ZmFsc2UsIlBlcmNlbnRhZ2VDb21wbGV0ZVN0eWxlIjp7IiRpZCI6IjE5OCIsIkZvbnRTZXR0aW5ncyI6eyIkaWQiOiIxOTkiLCJGb250U2l6ZSI6MTAsIkZvbnROYW1lIjoiQ2FsaWJyaSIsIklzQm9sZCI6ZmFsc2UsIklzSXRhbGljIjpmYWxzZSwiSXNVbmRlcmxpbmVkIjpmYWxzZSwiUGFyZW50U3R5bGUiOm51bGx9LCJBdXRvU2l6ZSI6MCwiRm9yZWdyb3VuZCI6eyIkaWQiOiIyMDAiLCJDb2xvciI6eyIkcmVmIjoiODYifX0sIk1heFdpZHRoIjoyMDAuMCwiTWF4SGVpZ2h0IjoiSW5maW5pdHkiLCJTbWFydEZvcmVncm91bmRJc0FjdGl2ZSI6ZmFsc2UsIkhvcml6b250YWxBbGlnbm1lbnQiOjAsIlZlcnRpY2FsQWxpZ25tZW50IjowLCJTbWFydEZvcmVncm91bmQiOm51bGwsIkJhY2tncm91bmRGaWxsVHlwZSI6MCwiTWFyZ2luIjp7IiRpZCI6IjIwMSIsIlRvcCI6MCwiTGVmdCI6MCwiUmlnaHQiOjAsIkJvdHRvbSI6MH0sIlBhZGRpbmciOnsiJGlkIjoiMjAyIiwiVG9wIjowLCJMZWZ0IjowLCJSaWdodCI6MCwiQm90dG9tIjowfSwiQmFja2dyb3VuZCI6eyIkcmVmIjoiODkifSwiSXNWaXNpYmxlIjp0cnVlLCJXaWR0aCI6MC4wLCJIZWlnaHQiOjAuMCwiQm9yZGVyU3R5bGUiOnsiJGlkIjoiMjAzIiwiTGluZUNvbG9yIjpudWxsLCJMaW5lV2VpZ2h0IjowLjAsIkxpbmVUeXBlIjowLCJQYXJlbnRTdHlsZSI6bnVsbH0sIlBhcmVudFN0eWxlIjpudWxsfSwiRHVyYXRpb25TdHlsZSI6eyIkaWQiOiIyMDQiLCJGb250U2V0dGluZ3MiOnsiJGlkIjoiMjA1IiwiRm9udFNpemUiOjEwLCJGb250TmFtZSI6IkNhbGlicmkiLCJJc0JvbGQiOmZhbHNlLCJJc0l0YWxpYyI6ZmFsc2UsIklzVW5kZXJsaW5lZCI6ZmFsc2UsIlBhcmVudFN0eWxlIjpudWxsfSwiQXV0b1NpemUiOjAsIkZvcmVncm91bmQiOnsiJGlkIjoiMjA2IiwiQ29sb3IiOnsiJHJlZiI6IjkzIn19LCJNYXhXaWR0aCI6MjAwLjAsIk1heEhlaWdodCI6IkluZmluaXR5IiwiU21hcnRGb3JlZ3JvdW5kSXNBY3RpdmUiOmZhbHNlLCJIb3Jpem9udGFsQWxpZ25tZW50IjowLCJWZXJ0aWNhbEFsaWdubWVudCI6MCwiU21hcnRGb3JlZ3JvdW5kIjpudWxsLCJCYWNrZ3JvdW5kRmlsbFR5cGUiOjAsIk1hcmdpbiI6eyIkaWQiOiIyMDciLCJUb3AiOjAsIkxlZnQiOjAsIlJpZ2h0IjowLCJCb3R0b20iOjB9LCJQYWRkaW5nIjp7IiRpZCI6IjIwOCIsIlRvcCI6MCwiTGVmdCI6MCwiUmlnaHQiOjAsIkJvdHRvbSI6MH0sIkJhY2tncm91bmQiOnsiJHJlZiI6Ijk2In0sIklzVmlzaWJsZSI6dHJ1ZSwiV2lkdGgiOjAuMCwiSGVpZ2h0IjowLjAsIkJvcmRlclN0eWxlIjp7IiRpZCI6IjIwOSIsIkxpbmVDb2xvciI6bnVsbCwiTGluZVdlaWdodCI6MC4wLCJMaW5lVHlwZSI6MCwiUGFyZW50U3R5bGUiOm51bGx9LCJQYXJlbnRTdHlsZSI6bnVsbH0sIkhvcml6b250YWxDb25uZWN0b3JTdHlsZSI6eyIkaWQiOiIyMTAiLCJMaW5lQ29sb3IiOnsiJHJlZiI6Ijk4In0sIkxpbmVXZWlnaHQiOjEuMCwiTGluZVR5cGUiOjAsIlBhcmVudFN0eWxlIjpudWxsfSwiVmVydGljYWxDb25uZWN0b3JTdHlsZSI6eyIkaWQiOiIyMTEiLCJMaW5lQ29sb3IiOnsiJHJlZiI6IjEwM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IxMiIsIk1hcmdpbiI6eyIkaWQiOiIyMTMiLCJUb3AiOjAsIkxlZnQiOjQsIlJpZ2h0Ijo0LCJCb3R0b20iOjB9LCJQYWRkaW5nIjp7IiRpZCI6IjIxNCIsIlRvcCI6MCwiTGVmdCI6MCwiUmlnaHQiOjAsIkJvdHRvbSI6MH0sIkJhY2tncm91bmQiOnsiJGlkIjoiMjE1IiwiQ29sb3IiOnsiJHJlZiI6IjEwNyJ9fSwiSXNWaXNpYmxlIjp0cnVlLCJXaWR0aCI6MC4wLCJIZWlnaHQiOjEwLjAsIkJvcmRlclN0eWxlIjp7IiRpZCI6IjIxNiIsIkxpbmVDb2xvciI6eyIkcmVmIjoiMTA5In0sIkxpbmVXZWlnaHQiOjAuMCwiTGluZVR5cGUiOjAsIlBhcmVudFN0eWxlIjpudWxsfSwiUGFyZW50U3R5bGUiOm51bGx9LCJUaXRsZVN0eWxlIjp7IiRpZCI6IjIxNyIsIkZvbnRTZXR0aW5ncyI6eyIkaWQiOiIyMTgiLCJGb250U2l6ZSI6MTEsIkZvbnROYW1lIjoiQ2FsaWJyaSIsIklzQm9sZCI6dHJ1ZSwiSXNJdGFsaWMiOmZhbHNlLCJJc1VuZGVybGluZWQiOmZhbHNlLCJQYXJlbnRTdHlsZSI6bnVsbH0sIkF1dG9TaXplIjowLCJGb3JlZ3JvdW5kIjp7IiRpZCI6IjIxOSIsIkNvbG9yIjp7IiRyZWYiOiIxMTQifX0sIk1heFdpZHRoIjo5NjAuMCwiTWF4SGVpZ2h0IjoiSW5maW5pdHkiLCJTbWFydEZvcmVncm91bmRJc0FjdGl2ZSI6ZmFsc2UsIkhvcml6b250YWxBbGlnbm1lbnQiOjAsIlZlcnRpY2FsQWxpZ25tZW50IjowLCJTbWFydEZvcmVncm91bmQiOm51bGwsIkJhY2tncm91bmRGaWxsVHlwZSI6MCwiTWFyZ2luIjp7IiRpZCI6IjIyMCIsIlRvcCI6MCwiTGVmdCI6MCwiUmlnaHQiOjAsIkJvdHRvbSI6MH0sIlBhZGRpbmciOnsiJGlkIjoiMjIxIiwiVG9wIjowLCJMZWZ0IjowLCJSaWdodCI6MCwiQm90dG9tIjowfSwiQmFja2dyb3VuZCI6eyIkcmVmIjoiMTE3In0sIklzVmlzaWJsZSI6dHJ1ZSwiV2lkdGgiOjAuMCwiSGVpZ2h0IjowLjAsIkJvcmRlclN0eWxlIjp7IiRpZCI6IjIyMiIsIkxpbmVDb2xvciI6bnVsbCwiTGluZVdlaWdodCI6MC4wLCJMaW5lVHlwZSI6MCwiUGFyZW50U3R5bGUiOm51bGx9LCJQYXJlbnRTdHlsZSI6bnVsbH0sIkRhdGVTdHlsZSI6eyIkaWQiOiIyMjMiLCJGb250U2V0dGluZ3MiOnsiJGlkIjoiMjI0IiwiRm9udFNpemUiOjEwLCJGb250TmFtZSI6IkNhbGlicmkiLCJJc0JvbGQiOmZhbHNlLCJJc0l0YWxpYyI6ZmFsc2UsIklzVW5kZXJsaW5lZCI6ZmFsc2UsIlBhcmVudFN0eWxlIjpudWxsfSwiQXV0b1NpemUiOjAsIkZvcmVncm91bmQiOnsiJGlkIjoiMjI1IiwiQ29sb3IiOnsiJHJlZiI6IjEyMSJ9fSwiTWF4V2lkdGgiOjIwMC4wLCJNYXhIZWlnaHQiOiJJbmZpbml0eSIsIlNtYXJ0Rm9yZWdyb3VuZElzQWN0aXZlIjpmYWxzZSwiSG9yaXpvbnRhbEFsaWdubWVudCI6MCwiVmVydGljYWxBbGlnbm1lbnQiOjAsIlNtYXJ0Rm9yZWdyb3VuZCI6bnVsbCwiQmFja2dyb3VuZEZpbGxUeXBlIjowLCJNYXJnaW4iOnsiJGlkIjoiMjI2IiwiVG9wIjowLCJMZWZ0IjowLCJSaWdodCI6MCwiQm90dG9tIjowfSwiUGFkZGluZyI6eyIkaWQiOiIyMjciLCJUb3AiOjAsIkxlZnQiOjAsIlJpZ2h0IjowLCJCb3R0b20iOjB9LCJCYWNrZ3JvdW5kIjp7IiRyZWYiOiIxMjQifSwiSXNWaXNpYmxlIjp0cnVlLCJXaWR0aCI6MC4wLCJIZWlnaHQiOjAuMCwiQm9yZGVyU3R5bGUiOnsiJGlkIjoiMjI4IiwiTGluZUNvbG9yIjpudWxsLCJMaW5lV2VpZ2h0IjowLjAsIkxpbmVUeXBlIjowLCJQYXJlbnRTdHlsZSI6bnVsbH0sIlBhcmVudFN0eWxlIjpudWxsfSwiRGF0ZUZvcm1hdCI6eyIkaWQiOiIyMjk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iwiU21hcnREdXJhdGlvbkFjdGl2YXRlZCI6ZmFsc2UsIkRhdGVGb3JtYXQiOnsiJHJlZiI6IjIyOSJ9LCJJZCI6IjgxMjQxMWIzLWY1NmMtNGY0Zi05MDg0LTRiZGYwZjgxMjVlNyIsIkltcG9ydElkIjoiMSIsIlRpdGxlIjoiRmFpcm5lc3MsIEFjY291bnRhYmlsaXR5IGFuZCBUcmFuc3BhcmVuY3kgaW4gTUwgYW5kIHNlbGVjdCByZWFkaW5ncyIsIk5vdGUiOm51bGwsIkh5cGVybGluayI6bnVsbCwiSXNDaGFuZ2VkIjpmYWxzZSwiSXNOZXciOmZhbHNlfSx7IiRpZCI6IjIzMCIsIkdyb3VwTmFtZSI6bnVsbCwiU3RhcnREYXRlIjoiMjAxOC0xMS0yNlQwMDowMDowMCIsIkVuZERhdGUiOiIyMDE4LTExLTMwVDIzOjU5OjAwIiwiUGVyY2VudGFnZUNvbXBsZXRlIjpudWxsLCJTdHlsZSI6eyIkaWQiOiIyMzEiLCJTaGFwZSI6MSwiU2hhcGVUaGlja25lc3MiOjAsIkR1cmF0aW9uRm9ybWF0IjowLCJJbmNsdWRlTm9uV29ya2luZ0RheXNJbkR1cmF0aW9uIjpmYWxzZSwiUGVyY2VudGFnZUNvbXBsZXRlU3R5bGUiOnsiJGlkIjoiMjMyIiwiRm9udFNldHRpbmdzIjp7IiRpZCI6IjIzMyIsIkZvbnRTaXplIjoxMCwiRm9udE5hbWUiOiJDYWxpYnJpIiwiSXNCb2xkIjpmYWxzZSwiSXNJdGFsaWMiOmZhbHNlLCJJc1VuZGVybGluZWQiOmZhbHNlLCJQYXJlbnRTdHlsZSI6bnVsbH0sIkF1dG9TaXplIjowLCJGb3JlZ3JvdW5kIjp7IiRpZCI6IjIzNCIsIkNvbG9yIjp7IiRyZWYiOiI4NiJ9fSwiTWF4V2lkdGgiOjIwMC4wLCJNYXhIZWlnaHQiOiJJbmZpbml0eSIsIlNtYXJ0Rm9yZWdyb3VuZElzQWN0aXZlIjpmYWxzZSwiSG9yaXpvbnRhbEFsaWdubWVudCI6MCwiVmVydGljYWxBbGlnbm1lbnQiOjAsIlNtYXJ0Rm9yZWdyb3VuZCI6bnVsbCwiQmFja2dyb3VuZEZpbGxUeXBlIjowLCJNYXJnaW4iOnsiJGlkIjoiMjM1IiwiVG9wIjowLCJMZWZ0IjowLCJSaWdodCI6MCwiQm90dG9tIjowfSwiUGFkZGluZyI6eyIkaWQiOiIyMzYiLCJUb3AiOjAsIkxlZnQiOjAsIlJpZ2h0IjowLCJCb3R0b20iOjB9LCJCYWNrZ3JvdW5kIjp7IiRyZWYiOiI4OSJ9LCJJc1Zpc2libGUiOnRydWUsIldpZHRoIjowLjAsIkhlaWdodCI6MC4wLCJCb3JkZXJTdHlsZSI6eyIkaWQiOiIyMzciLCJMaW5lQ29sb3IiOm51bGwsIkxpbmVXZWlnaHQiOjAuMCwiTGluZVR5cGUiOjAsIlBhcmVudFN0eWxlIjpudWxsfSwiUGFyZW50U3R5bGUiOm51bGx9LCJEdXJhdGlvblN0eWxlIjp7IiRpZCI6IjIzOCIsIkZvbnRTZXR0aW5ncyI6eyIkaWQiOiIyMzkiLCJGb250U2l6ZSI6MTAsIkZvbnROYW1lIjoiQ2FsaWJyaSIsIklzQm9sZCI6ZmFsc2UsIklzSXRhbGljIjpmYWxzZSwiSXNVbmRlcmxpbmVkIjpmYWxzZSwiUGFyZW50U3R5bGUiOm51bGx9LCJBdXRvU2l6ZSI6MCwiRm9yZWdyb3VuZCI6eyIkaWQiOiIyNDAiLCJDb2xvciI6eyIkcmVmIjoiOTMifX0sIk1heFdpZHRoIjoyMDAuMCwiTWF4SGVpZ2h0IjoiSW5maW5pdHkiLCJTbWFydEZvcmVncm91bmRJc0FjdGl2ZSI6ZmFsc2UsIkhvcml6b250YWxBbGlnbm1lbnQiOjAsIlZlcnRpY2FsQWxpZ25tZW50IjowLCJTbWFydEZvcmVncm91bmQiOm51bGwsIkJhY2tncm91bmRGaWxsVHlwZSI6MCwiTWFyZ2luIjp7IiRpZCI6IjI0MSIsIlRvcCI6MCwiTGVmdCI6MCwiUmlnaHQiOjAsIkJvdHRvbSI6MH0sIlBhZGRpbmciOnsiJGlkIjoiMjQyIiwiVG9wIjowLCJMZWZ0IjowLCJSaWdodCI6MCwiQm90dG9tIjowfSwiQmFja2dyb3VuZCI6eyIkcmVmIjoiOTYifSwiSXNWaXNpYmxlIjp0cnVlLCJXaWR0aCI6MC4wLCJIZWlnaHQiOjAuMCwiQm9yZGVyU3R5bGUiOnsiJGlkIjoiMjQzIiwiTGluZUNvbG9yIjpudWxsLCJMaW5lV2VpZ2h0IjowLjAsIkxpbmVUeXBlIjowLCJQYXJlbnRTdHlsZSI6bnVsbH0sIlBhcmVudFN0eWxlIjpudWxsfSwiSG9yaXpvbnRhbENvbm5lY3RvclN0eWxlIjp7IiRpZCI6IjI0NCIsIkxpbmVDb2xvciI6eyIkcmVmIjoiOTgifSwiTGluZVdlaWdodCI6MS4wLCJMaW5lVHlwZSI6MCwiUGFyZW50U3R5bGUiOm51bGx9LCJWZXJ0aWNhbENvbm5lY3RvclN0eWxlIjp7IiRpZCI6IjI0NS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jQ2IiwiTWFyZ2luIjp7IiRpZCI6IjI0NyIsIlRvcCI6MCwiTGVmdCI6NCwiUmlnaHQiOjQsIkJvdHRvbSI6MH0sIlBhZGRpbmciOnsiJGlkIjoiMjQ4IiwiVG9wIjowLCJMZWZ0IjowLCJSaWdodCI6MCwiQm90dG9tIjowfSwiQmFja2dyb3VuZCI6eyIkaWQiOiIyNDkiLCJDb2xvciI6eyIkcmVmIjoiMTA3In19LCJJc1Zpc2libGUiOnRydWUsIldpZHRoIjowLjAsIkhlaWdodCI6MTAuMCwiQm9yZGVyU3R5bGUiOnsiJGlkIjoiMjUwIiwiTGluZUNvbG9yIjp7IiRyZWYiOiIxMDkifSwiTGluZVdlaWdodCI6MC4wLCJMaW5lVHlwZSI6MCwiUGFyZW50U3R5bGUiOm51bGx9LCJQYXJlbnRTdHlsZSI6bnVsbH0sIlRpdGxlU3R5bGUiOnsiJGlkIjoiMjUxIiwiRm9udFNldHRpbmdzIjp7IiRpZCI6IjI1MiIsIkZvbnRTaXplIjoxMSwiRm9udE5hbWUiOiJDYWxpYnJpIiwiSXNCb2xkIjp0cnVlLCJJc0l0YWxpYyI6ZmFsc2UsIklzVW5kZXJsaW5lZCI6ZmFsc2UsIlBhcmVudFN0eWxlIjpudWxsfSwiQXV0b1NpemUiOjAsIkZvcmVncm91bmQiOnsiJGlkIjoiMjUzIiwiQ29sb3IiOnsiJHJlZiI6IjExNCJ9fSwiTWF4V2lkdGgiOjk2MC4wLCJNYXhIZWlnaHQiOiJJbmZpbml0eSIsIlNtYXJ0Rm9yZWdyb3VuZElzQWN0aXZlIjpmYWxzZSwiSG9yaXpvbnRhbEFsaWdubWVudCI6MCwiVmVydGljYWxBbGlnbm1lbnQiOjAsIlNtYXJ0Rm9yZWdyb3VuZCI6bnVsbCwiQmFja2dyb3VuZEZpbGxUeXBlIjowLCJNYXJnaW4iOnsiJGlkIjoiMjU0IiwiVG9wIjowLCJMZWZ0IjowLCJSaWdodCI6MCwiQm90dG9tIjowfSwiUGFkZGluZyI6eyIkaWQiOiIyNTUiLCJUb3AiOjAsIkxlZnQiOjAsIlJpZ2h0IjowLCJCb3R0b20iOjB9LCJCYWNrZ3JvdW5kIjp7IiRyZWYiOiIxMTcifSwiSXNWaXNpYmxlIjp0cnVlLCJXaWR0aCI6MC4wLCJIZWlnaHQiOjAuMCwiQm9yZGVyU3R5bGUiOnsiJGlkIjoiMjU2IiwiTGluZUNvbG9yIjpudWxsLCJMaW5lV2VpZ2h0IjowLjAsIkxpbmVUeXBlIjowLCJQYXJlbnRTdHlsZSI6bnVsbH0sIlBhcmVudFN0eWxlIjpudWxsfSwiRGF0ZVN0eWxlIjp7IiRpZCI6IjI1NyIsIkZvbnRTZXR0aW5ncyI6eyIkaWQiOiIyNTgiLCJGb250U2l6ZSI6MTAsIkZvbnROYW1lIjoiQ2FsaWJyaSIsIklzQm9sZCI6ZmFsc2UsIklzSXRhbGljIjpmYWxzZSwiSXNVbmRlcmxpbmVkIjpmYWxzZSwiUGFyZW50U3R5bGUiOm51bGx9LCJBdXRvU2l6ZSI6MCwiRm9yZWdyb3VuZCI6eyIkaWQiOiIyNTkiLCJDb2xvciI6eyIkcmVmIjoiMTIxIn19LCJNYXhXaWR0aCI6MjAwLjAsIk1heEhlaWdodCI6IkluZmluaXR5IiwiU21hcnRGb3JlZ3JvdW5kSXNBY3RpdmUiOmZhbHNlLCJIb3Jpem9udGFsQWxpZ25tZW50IjowLCJWZXJ0aWNhbEFsaWdubWVudCI6MCwiU21hcnRGb3JlZ3JvdW5kIjpudWxsLCJCYWNrZ3JvdW5kRmlsbFR5cGUiOjAsIk1hcmdpbiI6eyIkaWQiOiIyNjAiLCJUb3AiOjAsIkxlZnQiOjAsIlJpZ2h0IjowLCJCb3R0b20iOjB9LCJQYWRkaW5nIjp7IiRpZCI6IjI2MSIsIlRvcCI6MCwiTGVmdCI6MCwiUmlnaHQiOjAsIkJvdHRvbSI6MH0sIkJhY2tncm91bmQiOnsiJHJlZiI6IjEyNCJ9LCJJc1Zpc2libGUiOnRydWUsIldpZHRoIjowLjAsIkhlaWdodCI6MC4wLCJCb3JkZXJTdHlsZSI6eyIkaWQiOiIyNjIiLCJMaW5lQ29sb3IiOm51bGwsIkxpbmVXZWlnaHQiOjAuMCwiTGluZVR5cGUiOjAsIlBhcmVudFN0eWxlIjpudWxsfSwiUGFyZW50U3R5bGUiOm51bGx9LCJEYXRlRm9ybWF0Ijp7IiRpZCI6IjI2My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zLCJTbWFydER1cmF0aW9uQWN0aXZhdGVkIjpmYWxzZSwiRGF0ZUZvcm1hdCI6eyIkcmVmIjoiMjYzIn0sIklkIjoiYTNhNzY1OTYtNGZjNC00NWM2LWJjYTgtMmMzMWY1NTNlNzQyIiwiSW1wb3J0SWQiOiIxIiwiVGl0bGUiOiJHb29nbGUgTUwgQ3Jhc2ggQ291cnNlIEZyYW1pbmcgTGFiLCBNYWNoaW5lIExlYXJuaW5nIEJlc3QgUHJhY3RpY2VzLCBzZWxlY3QgcmVhZGluZ3MiLCJOb3RlIjpudWxsLCJIeXBlcmxpbmsiOm51bGwsIklzQ2hhbmdlZCI6ZmFsc2UsIklzTmV3IjpmYWxzZX0seyIkaWQiOiIyNjQiLCJHcm91cE5hbWUiOm51bGwsIlN0YXJ0RGF0ZSI6IjIwMTgtMTItMDNUMDA6MDA6MDAiLCJFbmREYXRlIjoiMjAxOC0xMi0wN1QyMzo1OTowMCIsIlBlcmNlbnRhZ2VDb21wbGV0ZSI6bnVsbCwiU3R5bGUiOnsiJGlkIjoiMjY1IiwiU2hhcGUiOjEsIlNoYXBlVGhpY2tuZXNzIjowLCJEdXJhdGlvbkZvcm1hdCI6MCwiSW5jbHVkZU5vbldvcmtpbmdEYXlzSW5EdXJhdGlvbiI6ZmFsc2UsIlBlcmNlbnRhZ2VDb21wbGV0ZVN0eWxlIjp7IiRpZCI6IjI2NiIsIkZvbnRTZXR0aW5ncyI6eyIkaWQiOiIyNjciLCJGb250U2l6ZSI6MTAsIkZvbnROYW1lIjoiQ2FsaWJyaSIsIklzQm9sZCI6ZmFsc2UsIklzSXRhbGljIjpmYWxzZSwiSXNVbmRlcmxpbmVkIjpmYWxzZSwiUGFyZW50U3R5bGUiOm51bGx9LCJBdXRvU2l6ZSI6MCwiRm9yZWdyb3VuZCI6eyIkaWQiOiIyNjgiLCJDb2xvciI6eyIkcmVmIjoiODYifX0sIk1heFdpZHRoIjoyMDAuMCwiTWF4SGVpZ2h0IjoiSW5maW5pdHkiLCJTbWFydEZvcmVncm91bmRJc0FjdGl2ZSI6ZmFsc2UsIkhvcml6b250YWxBbGlnbm1lbnQiOjAsIlZlcnRpY2FsQWxpZ25tZW50IjowLCJTbWFydEZvcmVncm91bmQiOm51bGwsIkJhY2tncm91bmRGaWxsVHlwZSI6MCwiTWFyZ2luIjp7IiRpZCI6IjI2OSIsIlRvcCI6MCwiTGVmdCI6MCwiUmlnaHQiOjAsIkJvdHRvbSI6MH0sIlBhZGRpbmciOnsiJGlkIjoiMjcwIiwiVG9wIjowLCJMZWZ0IjowLCJSaWdodCI6MCwiQm90dG9tIjowfSwiQmFja2dyb3VuZCI6eyIkcmVmIjoiODkifSwiSXNWaXNpYmxlIjp0cnVlLCJXaWR0aCI6MC4wLCJIZWlnaHQiOjAuMCwiQm9yZGVyU3R5bGUiOnsiJGlkIjoiMjcxIiwiTGluZUNvbG9yIjpudWxsLCJMaW5lV2VpZ2h0IjowLjAsIkxpbmVUeXBlIjowLCJQYXJlbnRTdHlsZSI6bnVsbH0sIlBhcmVudFN0eWxlIjpudWxsfSwiRHVyYXRpb25TdHlsZSI6eyIkaWQiOiIyNzIiLCJGb250U2V0dGluZ3MiOnsiJGlkIjoiMjczIiwiRm9udFNpemUiOjEwLCJGb250TmFtZSI6IkNhbGlicmkiLCJJc0JvbGQiOmZhbHNlLCJJc0l0YWxpYyI6ZmFsc2UsIklzVW5kZXJsaW5lZCI6ZmFsc2UsIlBhcmVudFN0eWxlIjpudWxsfSwiQXV0b1NpemUiOjAsIkZvcmVncm91bmQiOnsiJGlkIjoiMjc0IiwiQ29sb3IiOnsiJHJlZiI6IjkzIn19LCJNYXhXaWR0aCI6MjAwLjAsIk1heEhlaWdodCI6IkluZmluaXR5IiwiU21hcnRGb3JlZ3JvdW5kSXNBY3RpdmUiOmZhbHNlLCJIb3Jpem9udGFsQWxpZ25tZW50IjowLCJWZXJ0aWNhbEFsaWdubWVudCI6MCwiU21hcnRGb3JlZ3JvdW5kIjpudWxsLCJCYWNrZ3JvdW5kRmlsbFR5cGUiOjAsIk1hcmdpbiI6eyIkaWQiOiIyNzUiLCJUb3AiOjAsIkxlZnQiOjAsIlJpZ2h0IjowLCJCb3R0b20iOjB9LCJQYWRkaW5nIjp7IiRpZCI6IjI3NiIsIlRvcCI6MCwiTGVmdCI6MCwiUmlnaHQiOjAsIkJvdHRvbSI6MH0sIkJhY2tncm91bmQiOnsiJHJlZiI6Ijk2In0sIklzVmlzaWJsZSI6dHJ1ZSwiV2lkdGgiOjAuMCwiSGVpZ2h0IjowLjAsIkJvcmRlclN0eWxlIjp7IiRpZCI6IjI3NyIsIkxpbmVDb2xvciI6bnVsbCwiTGluZVdlaWdodCI6MC4wLCJMaW5lVHlwZSI6MCwiUGFyZW50U3R5bGUiOm51bGx9LCJQYXJlbnRTdHlsZSI6bnVsbH0sIkhvcml6b250YWxDb25uZWN0b3JTdHlsZSI6eyIkaWQiOiIyNzgiLCJMaW5lQ29sb3IiOnsiJHJlZiI6Ijk4In0sIkxpbmVXZWlnaHQiOjEuMCwiTGluZVR5cGUiOjAsIlBhcmVudFN0eWxlIjpudWxsfSwiVmVydGljYWxDb25uZWN0b3JTdHlsZSI6eyIkaWQiOiIyNzkiLCJMaW5lQ29sb3IiOnsiJHJlZiI6IjEwM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I4MCIsIk1hcmdpbiI6eyIkaWQiOiIyODEiLCJUb3AiOjAsIkxlZnQiOjQsIlJpZ2h0Ijo0LCJCb3R0b20iOjB9LCJQYWRkaW5nIjp7IiRpZCI6IjI4MiIsIlRvcCI6MCwiTGVmdCI6MCwiUmlnaHQiOjAsIkJvdHRvbSI6MH0sIkJhY2tncm91bmQiOnsiJGlkIjoiMjgzIiwiQ29sb3IiOnsiJHJlZiI6IjEwNyJ9fSwiSXNWaXNpYmxlIjp0cnVlLCJXaWR0aCI6MC4wLCJIZWlnaHQiOjEwLjAsIkJvcmRlclN0eWxlIjp7IiRpZCI6IjI4NCIsIkxpbmVDb2xvciI6eyIkcmVmIjoiMTA5In0sIkxpbmVXZWlnaHQiOjAuMCwiTGluZVR5cGUiOjAsIlBhcmVudFN0eWxlIjpudWxsfSwiUGFyZW50U3R5bGUiOm51bGx9LCJUaXRsZVN0eWxlIjp7IiRpZCI6IjI4NSIsIkZvbnRTZXR0aW5ncyI6eyIkaWQiOiIyODYiLCJGb250U2l6ZSI6MTEsIkZvbnROYW1lIjoiQ2FsaWJyaSIsIklzQm9sZCI6dHJ1ZSwiSXNJdGFsaWMiOmZhbHNlLCJJc1VuZGVybGluZWQiOmZhbHNlLCJQYXJlbnRTdHlsZSI6bnVsbH0sIkF1dG9TaXplIjowLCJGb3JlZ3JvdW5kIjp7IiRpZCI6IjI4NyIsIkNvbG9yIjp7IiRyZWYiOiIxMTQifX0sIk1heFdpZHRoIjo5NjAuMCwiTWF4SGVpZ2h0IjoiSW5maW5pdHkiLCJTbWFydEZvcmVncm91bmRJc0FjdGl2ZSI6ZmFsc2UsIkhvcml6b250YWxBbGlnbm1lbnQiOjAsIlZlcnRpY2FsQWxpZ25tZW50IjowLCJTbWFydEZvcmVncm91bmQiOm51bGwsIkJhY2tncm91bmRGaWxsVHlwZSI6MCwiTWFyZ2luIjp7IiRpZCI6IjI4OCIsIlRvcCI6MCwiTGVmdCI6MCwiUmlnaHQiOjAsIkJvdHRvbSI6MH0sIlBhZGRpbmciOnsiJGlkIjoiMjg5IiwiVG9wIjowLCJMZWZ0IjowLCJSaWdodCI6MCwiQm90dG9tIjowfSwiQmFja2dyb3VuZCI6eyIkcmVmIjoiMTE3In0sIklzVmlzaWJsZSI6dHJ1ZSwiV2lkdGgiOjAuMCwiSGVpZ2h0IjowLjAsIkJvcmRlclN0eWxlIjp7IiRpZCI6IjI5MCIsIkxpbmVDb2xvciI6bnVsbCwiTGluZVdlaWdodCI6MC4wLCJMaW5lVHlwZSI6MCwiUGFyZW50U3R5bGUiOm51bGx9LCJQYXJlbnRTdHlsZSI6bnVsbH0sIkRhdGVTdHlsZSI6eyIkaWQiOiIyOTEiLCJGb250U2V0dGluZ3MiOnsiJGlkIjoiMjkyIiwiRm9udFNpemUiOjEwLCJGb250TmFtZSI6IkNhbGlicmkiLCJJc0JvbGQiOmZhbHNlLCJJc0l0YWxpYyI6ZmFsc2UsIklzVW5kZXJsaW5lZCI6ZmFsc2UsIlBhcmVudFN0eWxlIjpudWxsfSwiQXV0b1NpemUiOjAsIkZvcmVncm91bmQiOnsiJGlkIjoiMjkzIiwiQ29sb3IiOnsiJHJlZiI6IjEyMSJ9fSwiTWF4V2lkdGgiOjIwMC4wLCJNYXhIZWlnaHQiOiJJbmZpbml0eSIsIlNtYXJ0Rm9yZWdyb3VuZElzQWN0aXZlIjpmYWxzZSwiSG9yaXpvbnRhbEFsaWdubWVudCI6MCwiVmVydGljYWxBbGlnbm1lbnQiOjAsIlNtYXJ0Rm9yZWdyb3VuZCI6bnVsbCwiQmFja2dyb3VuZEZpbGxUeXBlIjowLCJNYXJnaW4iOnsiJGlkIjoiMjk0IiwiVG9wIjowLCJMZWZ0IjowLCJSaWdodCI6MCwiQm90dG9tIjowfSwiUGFkZGluZyI6eyIkaWQiOiIyOTUiLCJUb3AiOjAsIkxlZnQiOjAsIlJpZ2h0IjowLCJCb3R0b20iOjB9LCJCYWNrZ3JvdW5kIjp7IiRyZWYiOiIxMjQifSwiSXNWaXNpYmxlIjp0cnVlLCJXaWR0aCI6MC4wLCJIZWlnaHQiOjAuMCwiQm9yZGVyU3R5bGUiOnsiJGlkIjoiMjk2IiwiTGluZUNvbG9yIjpudWxsLCJMaW5lV2VpZ2h0IjowLjAsIkxpbmVUeXBlIjowLCJQYXJlbnRTdHlsZSI6bnVsbH0sIlBhcmVudFN0eWxlIjpudWxsfSwiRGF0ZUZvcm1hdCI6eyIkaWQiOiIyOTc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5NyJ9LCJJZCI6IjQxOGE0NWMxLTYwOGQtNDJjNC05Yjc0LWE4YjU3NjExNWU4OSIsIkltcG9ydElkIjoiMSIsIlRpdGxlIjoiR29vZ2xlIE1MIENyYXNoIENvdXJzZSBEYXRhIFByZXAgYW5kIERhdGEgUHJlcCBhdCBDb21jYXN0IiwiTm90ZSI6bnVsbCwiSHlwZXJsaW5rIjpudWxsLCJJc0NoYW5nZWQiOmZhbHNlLCJJc05ldyI6ZmFsc2V9LHsiJGlkIjoiMjk4IiwiR3JvdXBOYW1lIjpudWxsLCJTdGFydERhdGUiOiIyMDE4LTEyLTEwVDAwOjAwOjAwIiwiRW5kRGF0ZSI6IjIwMTgtMTItMTRUMjM6NTk6MDAiLCJQZXJjZW50YWdlQ29tcGxldGUiOm51bGwsIlN0eWxlIjp7IiRpZCI6IjI5OSIsIlNoYXBlIjoxLCJTaGFwZVRoaWNrbmVzcyI6MCwiRHVyYXRpb25Gb3JtYXQiOjAsIkluY2x1ZGVOb25Xb3JraW5nRGF5c0luRHVyYXRpb24iOmZhbHNlLCJQZXJjZW50YWdlQ29tcGxldGVTdHlsZSI6eyIkaWQiOiIzMDAiLCJGb250U2V0dGluZ3MiOnsiJGlkIjoiMzAxIiwiRm9udFNpemUiOjEwLCJGb250TmFtZSI6IkNhbGlicmkiLCJJc0JvbGQiOmZhbHNlLCJJc0l0YWxpYyI6ZmFsc2UsIklzVW5kZXJsaW5lZCI6ZmFsc2UsIlBhcmVudFN0eWxlIjpudWxsfSwiQXV0b1NpemUiOjAsIkZvcmVncm91bmQiOnsiJGlkIjoiMzAyIiwiQ29sb3IiOnsiJHJlZiI6Ijg2In19LCJNYXhXaWR0aCI6MjAwLjAsIk1heEhlaWdodCI6IkluZmluaXR5IiwiU21hcnRGb3JlZ3JvdW5kSXNBY3RpdmUiOmZhbHNlLCJIb3Jpem9udGFsQWxpZ25tZW50IjowLCJWZXJ0aWNhbEFsaWdubWVudCI6MCwiU21hcnRGb3JlZ3JvdW5kIjpudWxsLCJCYWNrZ3JvdW5kRmlsbFR5cGUiOjAsIk1hcmdpbiI6eyIkaWQiOiIzMDMiLCJUb3AiOjAsIkxlZnQiOjAsIlJpZ2h0IjowLCJCb3R0b20iOjB9LCJQYWRkaW5nIjp7IiRpZCI6IjMwNCIsIlRvcCI6MCwiTGVmdCI6MCwiUmlnaHQiOjAsIkJvdHRvbSI6MH0sIkJhY2tncm91bmQiOnsiJHJlZiI6Ijg5In0sIklzVmlzaWJsZSI6dHJ1ZSwiV2lkdGgiOjAuMCwiSGVpZ2h0IjowLjAsIkJvcmRlclN0eWxlIjp7IiRpZCI6IjMwNSIsIkxpbmVDb2xvciI6bnVsbCwiTGluZVdlaWdodCI6MC4wLCJMaW5lVHlwZSI6MCwiUGFyZW50U3R5bGUiOm51bGx9LCJQYXJlbnRTdHlsZSI6bnVsbH0sIkR1cmF0aW9uU3R5bGUiOnsiJGlkIjoiMzA2IiwiRm9udFNldHRpbmdzIjp7IiRpZCI6IjMwNyIsIkZvbnRTaXplIjoxMCwiRm9udE5hbWUiOiJDYWxpYnJpIiwiSXNCb2xkIjpmYWxzZSwiSXNJdGFsaWMiOmZhbHNlLCJJc1VuZGVybGluZWQiOmZhbHNlLCJQYXJlbnRTdHlsZSI6bnVsbH0sIkF1dG9TaXplIjowLCJGb3JlZ3JvdW5kIjp7IiRpZCI6IjMwOCIsIkNvbG9yIjp7IiRyZWYiOiI5MyJ9fSwiTWF4V2lkdGgiOjIwMC4wLCJNYXhIZWlnaHQiOiJJbmZpbml0eSIsIlNtYXJ0Rm9yZWdyb3VuZElzQWN0aXZlIjpmYWxzZSwiSG9yaXpvbnRhbEFsaWdubWVudCI6MCwiVmVydGljYWxBbGlnbm1lbnQiOjAsIlNtYXJ0Rm9yZWdyb3VuZCI6bnVsbCwiQmFja2dyb3VuZEZpbGxUeXBlIjowLCJNYXJnaW4iOnsiJGlkIjoiMzA5IiwiVG9wIjowLCJMZWZ0IjowLCJSaWdodCI6MCwiQm90dG9tIjowfSwiUGFkZGluZyI6eyIkaWQiOiIzMTAiLCJUb3AiOjAsIkxlZnQiOjAsIlJpZ2h0IjowLCJCb3R0b20iOjB9LCJCYWNrZ3JvdW5kIjp7IiRyZWYiOiI5NiJ9LCJJc1Zpc2libGUiOnRydWUsIldpZHRoIjowLjAsIkhlaWdodCI6MC4wLCJCb3JkZXJTdHlsZSI6eyIkaWQiOiIzMTEiLCJMaW5lQ29sb3IiOm51bGwsIkxpbmVXZWlnaHQiOjAuMCwiTGluZVR5cGUiOjAsIlBhcmVudFN0eWxlIjpudWxsfSwiUGFyZW50U3R5bGUiOm51bGx9LCJIb3Jpem9udGFsQ29ubmVjdG9yU3R5bGUiOnsiJGlkIjoiMzEyIiwiTGluZUNvbG9yIjp7IiRyZWYiOiI5OCJ9LCJMaW5lV2VpZ2h0IjoxLjAsIkxpbmVUeXBlIjowLCJQYXJlbnRTdHlsZSI6bnVsbH0sIlZlcnRpY2FsQ29ubmVjdG9yU3R5bGUiOnsiJGlkIjoiMzEzIiwiTGluZUNvbG9yIjp7IiRyZWYiOiIxMDE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MTQiLCJNYXJnaW4iOnsiJGlkIjoiMzE1IiwiVG9wIjowLCJMZWZ0Ijo0LCJSaWdodCI6NCwiQm90dG9tIjowfSwiUGFkZGluZyI6eyIkaWQiOiIzMTYiLCJUb3AiOjAsIkxlZnQiOjAsIlJpZ2h0IjowLCJCb3R0b20iOjB9LCJCYWNrZ3JvdW5kIjp7IiRpZCI6IjMxNyIsIkNvbG9yIjp7IiRyZWYiOiIxMDcifX0sIklzVmlzaWJsZSI6dHJ1ZSwiV2lkdGgiOjAuMCwiSGVpZ2h0IjoxMC4wLCJCb3JkZXJTdHlsZSI6eyIkaWQiOiIzMTgiLCJMaW5lQ29sb3IiOnsiJHJlZiI6IjEwOSJ9LCJMaW5lV2VpZ2h0IjowLjAsIkxpbmVUeXBlIjowLCJQYXJlbnRTdHlsZSI6bnVsbH0sIlBhcmVudFN0eWxlIjpudWxsfSwiVGl0bGVTdHlsZSI6eyIkaWQiOiIzMTkiLCJGb250U2V0dGluZ3MiOnsiJGlkIjoiMzIwIiwiRm9udFNpemUiOjExLCJGb250TmFtZSI6IkNhbGlicmkiLCJJc0JvbGQiOnRydWUsIklzSXRhbGljIjpmYWxzZSwiSXNVbmRlcmxpbmVkIjpmYWxzZSwiUGFyZW50U3R5bGUiOm51bGx9LCJBdXRvU2l6ZSI6MCwiRm9yZWdyb3VuZCI6eyIkaWQiOiIzMjEiLCJDb2xvciI6eyIkcmVmIjoiMTE0In19LCJNYXhXaWR0aCI6OTYwLjAsIk1heEhlaWdodCI6IkluZmluaXR5IiwiU21hcnRGb3JlZ3JvdW5kSXNBY3RpdmUiOmZhbHNlLCJIb3Jpem9udGFsQWxpZ25tZW50IjowLCJWZXJ0aWNhbEFsaWdubWVudCI6MCwiU21hcnRGb3JlZ3JvdW5kIjpudWxsLCJCYWNrZ3JvdW5kRmlsbFR5cGUiOjAsIk1hcmdpbiI6eyIkaWQiOiIzMjIiLCJUb3AiOjAsIkxlZnQiOjAsIlJpZ2h0IjowLCJCb3R0b20iOjB9LCJQYWRkaW5nIjp7IiRpZCI6IjMyMyIsIlRvcCI6MCwiTGVmdCI6MCwiUmlnaHQiOjAsIkJvdHRvbSI6MH0sIkJhY2tncm91bmQiOnsiJHJlZiI6IjExNyJ9LCJJc1Zpc2libGUiOnRydWUsIldpZHRoIjowLjAsIkhlaWdodCI6MC4wLCJCb3JkZXJTdHlsZSI6eyIkaWQiOiIzMjQiLCJMaW5lQ29sb3IiOm51bGwsIkxpbmVXZWlnaHQiOjAuMCwiTGluZVR5cGUiOjAsIlBhcmVudFN0eWxlIjpudWxsfSwiUGFyZW50U3R5bGUiOm51bGx9LCJEYXRlU3R5bGUiOnsiJGlkIjoiMzI1IiwiRm9udFNldHRpbmdzIjp7IiRpZCI6IjMyNiIsIkZvbnRTaXplIjoxMCwiRm9udE5hbWUiOiJDYWxpYnJpIiwiSXNCb2xkIjpmYWxzZSwiSXNJdGFsaWMiOmZhbHNlLCJJc1VuZGVybGluZWQiOmZhbHNlLCJQYXJlbnRTdHlsZSI6bnVsbH0sIkF1dG9TaXplIjowLCJGb3JlZ3JvdW5kIjp7IiRpZCI6IjMyNyIsIkNvbG9yIjp7IiRyZWYiOiIxMjEifX0sIk1heFdpZHRoIjoyMDAuMCwiTWF4SGVpZ2h0IjoiSW5maW5pdHkiLCJTbWFydEZvcmVncm91bmRJc0FjdGl2ZSI6ZmFsc2UsIkhvcml6b250YWxBbGlnbm1lbnQiOjAsIlZlcnRpY2FsQWxpZ25tZW50IjowLCJTbWFydEZvcmVncm91bmQiOm51bGwsIkJhY2tncm91bmRGaWxsVHlwZSI6MCwiTWFyZ2luIjp7IiRpZCI6IjMyOCIsIlRvcCI6MCwiTGVmdCI6MCwiUmlnaHQiOjAsIkJvdHRvbSI6MH0sIlBhZGRpbmciOnsiJGlkIjoiMzI5IiwiVG9wIjowLCJMZWZ0IjowLCJSaWdodCI6MCwiQm90dG9tIjowfSwiQmFja2dyb3VuZCI6eyIkcmVmIjoiMTI0In0sIklzVmlzaWJsZSI6dHJ1ZSwiV2lkdGgiOjAuMCwiSGVpZ2h0IjowLjAsIkJvcmRlclN0eWxlIjp7IiRpZCI6IjMzMCIsIkxpbmVDb2xvciI6bnVsbCwiTGluZVdlaWdodCI6MC4wLCJMaW5lVHlwZSI6MCwiUGFyZW50U3R5bGUiOm51bGx9LCJQYXJlbnRTdHlsZSI6bnVsbH0sIkRhdGVGb3JtYXQiOnsiJGlkIjoiMzM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UsIlNtYXJ0RHVyYXRpb25BY3RpdmF0ZWQiOmZhbHNlLCJEYXRlRm9ybWF0Ijp7IiRyZWYiOiIzMzEifSwiSWQiOiIwMjFiYzdkZC04ODNlLTRhZTEtOTE0Yy1kZTVmOGE0OTdlYzUiLCJJbXBvcnRJZCI6IjEiLCJUaXRsZSI6IkRhdGEgYXQgQ29tY2FzdCwgSnVweXRlciBOb3RlYm9va3MsIHJlYWRpbmcgYWNhZGVtaWMgcGFwZXJzIGFuZCBMYWIgQXNzZXNzbWVudCBvZiBMZWFybmVkIFNraWxscyIsIk5vdGUiOm51bGwsIkh5cGVybGluayI6bnVsbCwiSXNDaGFuZ2VkIjpmYWxzZSwiSXNOZXciOmZhbHNlfSx7IiRpZCI6IjMzMiIsIkdyb3VwTmFtZSI6bnVsbCwiU3RhcnREYXRlIjoiMjAxOC0xMi0xN1QwMDowMDowMCIsIkVuZERhdGUiOiIyMDE4LTEyLTIxVDIzOjU5OjAwIiwiUGVyY2VudGFnZUNvbXBsZXRlIjpudWxsLCJTdHlsZSI6eyIkaWQiOiIzMzMiLCJTaGFwZSI6MSwiU2hhcGVUaGlja25lc3MiOjAsIkR1cmF0aW9uRm9ybWF0IjowLCJJbmNsdWRlTm9uV29ya2luZ0RheXNJbkR1cmF0aW9uIjpmYWxzZSwiUGVyY2VudGFnZUNvbXBsZXRlU3R5bGUiOnsiJGlkIjoiMzM0IiwiRm9udFNldHRpbmdzIjp7IiRpZCI6IjMzNSIsIkZvbnRTaXplIjoxMCwiRm9udE5hbWUiOiJDYWxpYnJpIiwiSXNCb2xkIjpmYWxzZSwiSXNJdGFsaWMiOmZhbHNlLCJJc1VuZGVybGluZWQiOmZhbHNlLCJQYXJlbnRTdHlsZSI6bnVsbH0sIkF1dG9TaXplIjowLCJGb3JlZ3JvdW5kIjp7IiRpZCI6IjMzNiIsIkNvbG9yIjp7IiRyZWYiOiI4NiJ9fSwiTWF4V2lkdGgiOjIwMC4wLCJNYXhIZWlnaHQiOiJJbmZpbml0eSIsIlNtYXJ0Rm9yZWdyb3VuZElzQWN0aXZlIjpmYWxzZSwiSG9yaXpvbnRhbEFsaWdubWVudCI6MCwiVmVydGljYWxBbGlnbm1lbnQiOjAsIlNtYXJ0Rm9yZWdyb3VuZCI6bnVsbCwiQmFja2dyb3VuZEZpbGxUeXBlIjowLCJNYXJnaW4iOnsiJGlkIjoiMzM3IiwiVG9wIjowLCJMZWZ0IjowLCJSaWdodCI6MCwiQm90dG9tIjowfSwiUGFkZGluZyI6eyIkaWQiOiIzMzgiLCJUb3AiOjAsIkxlZnQiOjAsIlJpZ2h0IjowLCJCb3R0b20iOjB9LCJCYWNrZ3JvdW5kIjp7IiRyZWYiOiI4OSJ9LCJJc1Zpc2libGUiOnRydWUsIldpZHRoIjowLjAsIkhlaWdodCI6MC4wLCJCb3JkZXJTdHlsZSI6eyIkaWQiOiIzMzkiLCJMaW5lQ29sb3IiOm51bGwsIkxpbmVXZWlnaHQiOjAuMCwiTGluZVR5cGUiOjAsIlBhcmVudFN0eWxlIjpudWxsfSwiUGFyZW50U3R5bGUiOm51bGx9LCJEdXJhdGlvblN0eWxlIjp7IiRpZCI6IjM0MCIsIkZvbnRTZXR0aW5ncyI6eyIkaWQiOiIzNDEiLCJGb250U2l6ZSI6MTAsIkZvbnROYW1lIjoiQ2FsaWJyaSIsIklzQm9sZCI6ZmFsc2UsIklzSXRhbGljIjpmYWxzZSwiSXNVbmRlcmxpbmVkIjpmYWxzZSwiUGFyZW50U3R5bGUiOm51bGx9LCJBdXRvU2l6ZSI6MCwiRm9yZWdyb3VuZCI6eyIkaWQiOiIzNDIiLCJDb2xvciI6eyIkcmVmIjoiOTMifX0sIk1heFdpZHRoIjoyMDAuMCwiTWF4SGVpZ2h0IjoiSW5maW5pdHkiLCJTbWFydEZvcmVncm91bmRJc0FjdGl2ZSI6ZmFsc2UsIkhvcml6b250YWxBbGlnbm1lbnQiOjAsIlZlcnRpY2FsQWxpZ25tZW50IjowLCJTbWFydEZvcmVncm91bmQiOm51bGwsIkJhY2tncm91bmRGaWxsVHlwZSI6MCwiTWFyZ2luIjp7IiRpZCI6IjM0MyIsIlRvcCI6MCwiTGVmdCI6MCwiUmlnaHQiOjAsIkJvdHRvbSI6MH0sIlBhZGRpbmciOnsiJGlkIjoiMzQ0IiwiVG9wIjowLCJMZWZ0IjowLCJSaWdodCI6MCwiQm90dG9tIjowfSwiQmFja2dyb3VuZCI6eyIkcmVmIjoiOTYifSwiSXNWaXNpYmxlIjp0cnVlLCJXaWR0aCI6MC4wLCJIZWlnaHQiOjAuMCwiQm9yZGVyU3R5bGUiOnsiJGlkIjoiMzQ1IiwiTGluZUNvbG9yIjpudWxsLCJMaW5lV2VpZ2h0IjowLjAsIkxpbmVUeXBlIjowLCJQYXJlbnRTdHlsZSI6bnVsbH0sIlBhcmVudFN0eWxlIjpudWxsfSwiSG9yaXpvbnRhbENvbm5lY3RvclN0eWxlIjp7IiRpZCI6IjM0NiIsIkxpbmVDb2xvciI6eyIkcmVmIjoiOTgifSwiTGluZVdlaWdodCI6MS4wLCJMaW5lVHlwZSI6MCwiUGFyZW50U3R5bGUiOm51bGx9LCJWZXJ0aWNhbENvbm5lY3RvclN0eWxlIjp7IiRpZCI6IjM0Ny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Q4IiwiTWFyZ2luIjp7IiRpZCI6IjM0OSIsIlRvcCI6MCwiTGVmdCI6NCwiUmlnaHQiOjQsIkJvdHRvbSI6MH0sIlBhZGRpbmciOnsiJGlkIjoiMzUwIiwiVG9wIjowLCJMZWZ0IjowLCJSaWdodCI6MCwiQm90dG9tIjowfSwiQmFja2dyb3VuZCI6eyIkaWQiOiIzNTEiLCJDb2xvciI6eyIkcmVmIjoiMTA3In19LCJJc1Zpc2libGUiOnRydWUsIldpZHRoIjowLjAsIkhlaWdodCI6MTAuMCwiQm9yZGVyU3R5bGUiOnsiJGlkIjoiMzUyIiwiTGluZUNvbG9yIjp7IiRyZWYiOiIxMDkifSwiTGluZVdlaWdodCI6MC4wLCJMaW5lVHlwZSI6MCwiUGFyZW50U3R5bGUiOm51bGx9LCJQYXJlbnRTdHlsZSI6bnVsbH0sIlRpdGxlU3R5bGUiOnsiJGlkIjoiMzUzIiwiRm9udFNldHRpbmdzIjp7IiRpZCI6IjM1NCIsIkZvbnRTaXplIjoxMSwiRm9udE5hbWUiOiJDYWxpYnJpIiwiSXNCb2xkIjp0cnVlLCJJc0l0YWxpYyI6ZmFsc2UsIklzVW5kZXJsaW5lZCI6ZmFsc2UsIlBhcmVudFN0eWxlIjpudWxsfSwiQXV0b1NpemUiOjAsIkZvcmVncm91bmQiOnsiJGlkIjoiMzU1IiwiQ29sb3IiOnsiJHJlZiI6IjExNCJ9fSwiTWF4V2lkdGgiOjk2MC4wLCJNYXhIZWlnaHQiOiJJbmZpbml0eSIsIlNtYXJ0Rm9yZWdyb3VuZElzQWN0aXZlIjpmYWxzZSwiSG9yaXpvbnRhbEFsaWdubWVudCI6MCwiVmVydGljYWxBbGlnbm1lbnQiOjAsIlNtYXJ0Rm9yZWdyb3VuZCI6bnVsbCwiQmFja2dyb3VuZEZpbGxUeXBlIjowLCJNYXJnaW4iOnsiJGlkIjoiMzU2IiwiVG9wIjowLCJMZWZ0IjowLCJSaWdodCI6MCwiQm90dG9tIjowfSwiUGFkZGluZyI6eyIkaWQiOiIzNTciLCJUb3AiOjAsIkxlZnQiOjAsIlJpZ2h0IjowLCJCb3R0b20iOjB9LCJCYWNrZ3JvdW5kIjp7IiRyZWYiOiIxMTcifSwiSXNWaXNpYmxlIjp0cnVlLCJXaWR0aCI6MC4wLCJIZWlnaHQiOjAuMCwiQm9yZGVyU3R5bGUiOnsiJGlkIjoiMzU4IiwiTGluZUNvbG9yIjpudWxsLCJMaW5lV2VpZ2h0IjowLjAsIkxpbmVUeXBlIjowLCJQYXJlbnRTdHlsZSI6bnVsbH0sIlBhcmVudFN0eWxlIjpudWxsfSwiRGF0ZVN0eWxlIjp7IiRpZCI6IjM1OSIsIkZvbnRTZXR0aW5ncyI6eyIkaWQiOiIzNjAiLCJGb250U2l6ZSI6MTAsIkZvbnROYW1lIjoiQ2FsaWJyaSIsIklzQm9sZCI6ZmFsc2UsIklzSXRhbGljIjpmYWxzZSwiSXNVbmRlcmxpbmVkIjpmYWxzZSwiUGFyZW50U3R5bGUiOm51bGx9LCJBdXRvU2l6ZSI6MCwiRm9yZWdyb3VuZCI6eyIkaWQiOiIzNjEiLCJDb2xvciI6eyIkcmVmIjoiMTIxIn19LCJNYXhXaWR0aCI6MjAwLjAsIk1heEhlaWdodCI6IkluZmluaXR5IiwiU21hcnRGb3JlZ3JvdW5kSXNBY3RpdmUiOmZhbHNlLCJIb3Jpem9udGFsQWxpZ25tZW50IjowLCJWZXJ0aWNhbEFsaWdubWVudCI6MCwiU21hcnRGb3JlZ3JvdW5kIjpudWxsLCJCYWNrZ3JvdW5kRmlsbFR5cGUiOjAsIk1hcmdpbiI6eyIkaWQiOiIzNjIiLCJUb3AiOjAsIkxlZnQiOjAsIlJpZ2h0IjowLCJCb3R0b20iOjB9LCJQYWRkaW5nIjp7IiRpZCI6IjM2MyIsIlRvcCI6MCwiTGVmdCI6MCwiUmlnaHQiOjAsIkJvdHRvbSI6MH0sIkJhY2tncm91bmQiOnsiJHJlZiI6IjEyNCJ9LCJJc1Zpc2libGUiOnRydWUsIldpZHRoIjowLjAsIkhlaWdodCI6MC4wLCJCb3JkZXJTdHlsZSI6eyIkaWQiOiIzNjQiLCJMaW5lQ29sb3IiOm51bGwsIkxpbmVXZWlnaHQiOjAuMCwiTGluZVR5cGUiOjAsIlBhcmVudFN0eWxlIjpudWxsfSwiUGFyZW50U3R5bGUiOm51bGx9LCJEYXRlRm9ybWF0Ijp7IiRpZCI6IjM2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2LCJTbWFydER1cmF0aW9uQWN0aXZhdGVkIjpmYWxzZSwiRGF0ZUZvcm1hdCI6eyIkcmVmIjoiMzY1In0sIklkIjoiYzU1MGYxYTgtZGJiYi00OTMwLWI2NmMtNGFhZTc3NzIwYTI3IiwiSW1wb3J0SWQiOiIxIiwiVGl0bGUiOiJMYWIgQXNzZXNzbWVudCBvZiBMZWFybmVkIFNraWxscyAoQ29udGludWVkKSIsIk5vdGUiOm51bGwsIkh5cGVybGluayI6bnVsbCwiSXNDaGFuZ2VkIjpmYWxzZSwiSXNOZXciOmZhbHNlfV0sIk1zUHJvamVjdEl0ZW1zVHJlZSI6eyIkaWQiOiIzNjYiLCJSb290Ijp7IkltcG9ydElkIjpudWxsLCJJc0ltcG9ydGVkIjpmYWxzZSwiQ2hpbGRyZW4iOltdfX0sIk1ldGFkYXRhIjp7IiRpZCI6IjM2NyIsIkV4Y2VsU2hlZXROYW1lIjoiU2hlZXQxIiwiSXRlbXNUaXRsZXMiOiJbXCJLaWNrb2ZmL09yaWVudGF0aW9uXCIsXCJHb29nbGUgTUwgQ3Jhc2ggQ291cnNlIENvbmNlcHRzXCIsXCJGYWlybmVzcywgQWNjb3VudGFiaWxpdHkgYW5kIFRyYW5zcGFyZW5jeSBpbiBNTCBhbmQgc2VsZWN0IHJlYWRpbmdzXCIsXCJHb29nbGUgTUwgQ3Jhc2ggQ291cnNlIEZyYW1pbmcgTGFiLCBNYWNoaW5lIExlYXJuaW5nIEJlc3QgUHJhY3RpY2VzLCBzZWxlY3QgcmVhZGluZ3NcIixcIkdvb2dsZSBNTCBDcmFzaCBDb3Vyc2UgRGF0YSBQcmVwIGFuZCBEYXRhIFByZXAgYXQgQ29tY2FzdFwiLFwiRGF0YSBhdCBDb21jYXN0LCBKdXB5dGVyIE5vdGVib29rcywgcmVhZGluZyBhY2FkZW1pYyBwYXBlcnMgYW5kIExhYiBBc3Nlc3NtZW50IG9mIExlYXJuZWQgU2tpbGxzXCIsXCJMYWIgQXNzZXNzbWVudCBvZiBMZWFybmVkIFNraWxscyAoQ29udGludWVkKVwiXSIsIkNvbHVtbnNNYXBwaW5nIjoie1wiJGlkXCI6XCIxXCIsXCJUaXRsZUNvbHVtbk5hbWVcIjpcIkNvbHVtbjFcIixcIlRpdGxlRnJpZW5kbHlDb2x1bW5OYW1lXCI6XCJDb2x1bW4gMVwiLFwiU3RhcnREYXRlQ29sdW1uTmFtZVwiOlwiQ29sdW1uMlwiLFwiU3RhcnREYXRlRnJpZW5kbHlDb2x1bW5OYW1lXCI6XCJDb2x1bW4gMlwiLFwiRW5kRGF0ZUNvbHVtbk5hbWVcIjpcIkNvbHVtbjNcIixcIkVuZERhdGVGcmllbmRseUNvbHVtbk5hbWVcIjpcIkNvbHVtbiAzXCIsXCJQZXJjZW50YWdlQ29sdW1uTmFtZVwiOm51bGwsXCJQZXJjZW50YWdlRnJpZW5kbHlDb2x1bW5OYW1lXCI6bnVsbCxcIk5vdGVDb2x1bW5OYW1lXCI6bnVsbCxcIk5vdGVGcmllbmRseUNvbHVtbk5hbWVcIjpudWxsLFwiSGVhZGVyUm93SW5kZXhcIjpudWxsfSIsIkhlYWRlclJvdyI6bnVsbH0sIlNldHRpbmdzIjp7IiRpZCI6IjM2OCIsIkltcGFPcHRpb25zIjp7IiRpZCI6IjM2O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0LCJGaWxlUGF0aCI6IkM6XFxVc2Vyc1xcbWJha2VyMDFcXE9uZURyaXZlIC0gQ29tY2FzdFxcbWJha2VyMDFcXE1hY2hpbmUgTGVhcm5pbmdcXE1MX1ByYWN0aXRpb25lcl9TTUVfQ291cnNlX1Jldmlld1xcTWFjaGluZSBMZWFybmluZyBUaW1lbGluZS54bHN4IiwiVGltZUNvbmZpZ3VyYXRpb24iOnsiJGlkIjoiMzcwIiwiVXNlVGltZSI6ZmFsc2UsIldvcmtEYXlTdGFydCI6IjAwOjAwOjAwIiwiV29ya0RheUVuZCI6IjIzOjU5OjAwIn0sIkxhc3RVc2VkVGVtcGxhdGVJZCI6ImNjMjZmODYzLTI3Y2UtNDgwZS1hNTg5LWIzZjEyZjJkNmViMCJ9"/>
  <p:tag name="__MASTER" val="__part_0"/>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9F2"/>
      </a:hlink>
      <a:folHlink>
        <a:srgbClr val="00B9F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XFINITY Stores Onboarding Playbook" id="{FA3E0965-673C-BC42-8C9A-9381FF30F0E0}" vid="{AED80D7F-E0FE-BA4F-8C8D-171C162B87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28891</TotalTime>
  <Words>3758</Words>
  <Application>Microsoft Office PowerPoint</Application>
  <PresentationFormat>On-screen Show (4:3)</PresentationFormat>
  <Paragraphs>649</Paragraphs>
  <Slides>28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Gotham Light</vt:lpstr>
      <vt:lpstr>XFINITY Standard TT Light</vt:lpstr>
      <vt:lpstr>Office Theme</vt:lpstr>
      <vt:lpstr>Machine Learning Practitioner Stakeholder Playbook</vt:lpstr>
      <vt:lpstr>PowerPoint Presentation</vt:lpstr>
      <vt:lpstr>About the Program</vt:lpstr>
      <vt:lpstr>About the Program</vt:lpstr>
      <vt:lpstr>Program Structure</vt:lpstr>
      <vt:lpstr>The Learning Journey</vt:lpstr>
      <vt:lpstr>Machine Learning Practitioner Program Concepts</vt:lpstr>
      <vt:lpstr>PowerPoint Presentation</vt:lpstr>
      <vt:lpstr>PowerPoint Presentation</vt:lpstr>
      <vt:lpstr>The Learning Journey Portal – myLearning</vt:lpstr>
      <vt:lpstr>Fostering a Learning Mindset Beyond Machine Learning Practitioner</vt:lpstr>
      <vt:lpstr>Program Roles and Responsibilities</vt:lpstr>
      <vt:lpstr>Software Engineer or Technical Leader</vt:lpstr>
      <vt:lpstr>Peer Assisted Learning (PAL)</vt:lpstr>
      <vt:lpstr>Manager/Director/VP</vt:lpstr>
      <vt:lpstr>Subject Matter Experts</vt:lpstr>
      <vt:lpstr>Program Support Roles</vt:lpstr>
      <vt:lpstr>Program Implementation</vt:lpstr>
      <vt:lpstr> Implementation</vt:lpstr>
      <vt:lpstr>RACI Matrix</vt:lpstr>
      <vt:lpstr>Program Tools and Technology</vt:lpstr>
      <vt:lpstr>Self-Directed Program Progression</vt:lpstr>
      <vt:lpstr>Additional Resources</vt:lpstr>
      <vt:lpstr>Self-Directed Learning</vt:lpstr>
      <vt:lpstr>Experiential Learning</vt:lpstr>
      <vt:lpstr>Peer Assisted Learning (PAL) Program</vt:lpstr>
      <vt:lpstr>PowerPoint Presentation</vt:lpstr>
      <vt:lpstr>Peer Assisted Learning (PAL)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Engineer  New Hire Experience  Stakeholder Playbook</dc:title>
  <dc:creator>Baker, Mike</dc:creator>
  <cp:lastModifiedBy>Baker, Mike</cp:lastModifiedBy>
  <cp:revision>87</cp:revision>
  <dcterms:modified xsi:type="dcterms:W3CDTF">2019-02-27T14:07:20Z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2016-08-31T00:00:00Z</vt:filetime>
  </property>
  <property fmtid="{D5CDD505-2E9C-101B-9397-08002B2CF9AE}" pid="3" name="Creator">
    <vt:lpwstr>Adobe InDesign CC 2015 (Macintosh)</vt:lpwstr>
  </property>
  <property fmtid="{D5CDD505-2E9C-101B-9397-08002B2CF9AE}" pid="4" name="LastSaved">
    <vt:filetime>2016-08-31T00:00:00Z</vt:filetime>
  </property>
  <property fmtid="{D5CDD505-2E9C-101B-9397-08002B2CF9AE}" pid="5" name="ArticulateGUID">
    <vt:lpwstr>2D0CBCE0-37FD-46B0-B4EC-4F0A08DB8BDA</vt:lpwstr>
  </property>
  <property fmtid="{D5CDD505-2E9C-101B-9397-08002B2CF9AE}" pid="6" name="ArticulatePath">
    <vt:lpwstr>https://comcastcorp-my.sharepoint.com/personal/jdwyer200_cable_comcast_com/Documents/(b)%20Shared%20Project%20Folders/Network%20Engineer%20New%20Hire/NE%20New%20Hire%20Stakeholder%20Playbook</vt:lpwstr>
  </property>
</Properties>
</file>